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4.gif" ContentType="image/gif"/>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0" r:id="rId4"/>
  </p:sldMasterIdLst>
  <p:notesMasterIdLst>
    <p:notesMasterId r:id="rId45"/>
  </p:notesMasterIdLst>
  <p:sldIdLst>
    <p:sldId id="256" r:id="rId5"/>
    <p:sldId id="298" r:id="rId6"/>
    <p:sldId id="272" r:id="rId7"/>
    <p:sldId id="268" r:id="rId8"/>
    <p:sldId id="303" r:id="rId9"/>
    <p:sldId id="279" r:id="rId10"/>
    <p:sldId id="273" r:id="rId11"/>
    <p:sldId id="282" r:id="rId12"/>
    <p:sldId id="277" r:id="rId13"/>
    <p:sldId id="263" r:id="rId14"/>
    <p:sldId id="285" r:id="rId15"/>
    <p:sldId id="283" r:id="rId16"/>
    <p:sldId id="264" r:id="rId17"/>
    <p:sldId id="265" r:id="rId18"/>
    <p:sldId id="297" r:id="rId19"/>
    <p:sldId id="266" r:id="rId20"/>
    <p:sldId id="269" r:id="rId21"/>
    <p:sldId id="296" r:id="rId22"/>
    <p:sldId id="301" r:id="rId23"/>
    <p:sldId id="302" r:id="rId24"/>
    <p:sldId id="259" r:id="rId25"/>
    <p:sldId id="274" r:id="rId26"/>
    <p:sldId id="275" r:id="rId27"/>
    <p:sldId id="276" r:id="rId28"/>
    <p:sldId id="260" r:id="rId29"/>
    <p:sldId id="278" r:id="rId30"/>
    <p:sldId id="286" r:id="rId31"/>
    <p:sldId id="289" r:id="rId32"/>
    <p:sldId id="261" r:id="rId33"/>
    <p:sldId id="280" r:id="rId34"/>
    <p:sldId id="281" r:id="rId35"/>
    <p:sldId id="295" r:id="rId36"/>
    <p:sldId id="294" r:id="rId37"/>
    <p:sldId id="262" r:id="rId38"/>
    <p:sldId id="290" r:id="rId39"/>
    <p:sldId id="291" r:id="rId40"/>
    <p:sldId id="292" r:id="rId41"/>
    <p:sldId id="293" r:id="rId42"/>
    <p:sldId id="299" r:id="rId43"/>
    <p:sldId id="30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F79315-3062-4CE9-B842-C297363A764A}">
          <p14:sldIdLst>
            <p14:sldId id="256"/>
            <p14:sldId id="298"/>
          </p14:sldIdLst>
        </p14:section>
        <p14:section name="FirstNet Basics" id="{A4BF7A59-622F-49EA-B448-63F021113F36}">
          <p14:sldIdLst>
            <p14:sldId id="272"/>
            <p14:sldId id="268"/>
            <p14:sldId id="303"/>
            <p14:sldId id="279"/>
            <p14:sldId id="273"/>
            <p14:sldId id="282"/>
            <p14:sldId id="277"/>
          </p14:sldIdLst>
        </p14:section>
        <p14:section name="About Consultation" id="{D57D0110-E28B-4747-9929-94363AAC322F}">
          <p14:sldIdLst>
            <p14:sldId id="263"/>
            <p14:sldId id="285"/>
            <p14:sldId id="283"/>
            <p14:sldId id="264"/>
            <p14:sldId id="265"/>
            <p14:sldId id="297"/>
            <p14:sldId id="266"/>
            <p14:sldId id="269"/>
            <p14:sldId id="296"/>
            <p14:sldId id="301"/>
            <p14:sldId id="302"/>
          </p14:sldIdLst>
        </p14:section>
        <p14:section name="Need for FirstNet" id="{D8F6E2F4-B9C8-4033-BA9D-54E1CC1B4877}">
          <p14:sldIdLst>
            <p14:sldId id="259"/>
            <p14:sldId id="274"/>
            <p14:sldId id="275"/>
            <p14:sldId id="276"/>
          </p14:sldIdLst>
        </p14:section>
        <p14:section name="LTE Basics" id="{B8EBEAE2-A035-4BC2-BDD2-29D2022C83DE}">
          <p14:sldIdLst>
            <p14:sldId id="260"/>
            <p14:sldId id="278"/>
            <p14:sldId id="286"/>
            <p14:sldId id="289"/>
          </p14:sldIdLst>
        </p14:section>
        <p14:section name="Coverage Work" id="{6C8CFE53-62E2-45ED-8CF6-24DBAA35B47D}">
          <p14:sldIdLst>
            <p14:sldId id="261"/>
            <p14:sldId id="280"/>
            <p14:sldId id="281"/>
          </p14:sldIdLst>
        </p14:section>
        <p14:section name="PPP Possibilities" id="{BA185DA1-67D3-4511-BDC7-A0DFFA88A448}">
          <p14:sldIdLst>
            <p14:sldId id="295"/>
            <p14:sldId id="294"/>
            <p14:sldId id="262"/>
            <p14:sldId id="290"/>
            <p14:sldId id="291"/>
            <p14:sldId id="292"/>
            <p14:sldId id="293"/>
          </p14:sldIdLst>
        </p14:section>
        <p14:section name="Contact Info" id="{7A7AE78D-4FF0-46D0-8E23-7C25ACD5BC01}">
          <p14:sldIdLst>
            <p14:sldId id="299"/>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828282"/>
    <a:srgbClr val="5B9BD5"/>
    <a:srgbClr val="063358"/>
    <a:srgbClr val="FDFDF9"/>
    <a:srgbClr val="FA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871" autoAdjust="0"/>
  </p:normalViewPr>
  <p:slideViewPr>
    <p:cSldViewPr snapToGrid="0">
      <p:cViewPr varScale="1">
        <p:scale>
          <a:sx n="75" d="100"/>
          <a:sy n="75" d="100"/>
        </p:scale>
        <p:origin x="9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4A46E-0562-49B4-8E7B-291C5CF4A22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2E1803A-C4AB-4869-9932-F5FCA2FB794A}">
      <dgm:prSet phldrT="[Text]"/>
      <dgm:spPr/>
      <dgm:t>
        <a:bodyPr/>
        <a:lstStyle/>
        <a:p>
          <a:r>
            <a:rPr lang="en-US" dirty="0" smtClean="0">
              <a:latin typeface="Calibri" panose="020F0502020204030204" pitchFamily="34" charset="0"/>
            </a:rPr>
            <a:t>LMR</a:t>
          </a:r>
          <a:endParaRPr lang="en-US" dirty="0">
            <a:latin typeface="Calibri" panose="020F0502020204030204" pitchFamily="34" charset="0"/>
          </a:endParaRPr>
        </a:p>
      </dgm:t>
    </dgm:pt>
    <dgm:pt modelId="{58662AEA-BA52-48FF-9703-C1213EEE1C04}" type="parTrans" cxnId="{42064FAF-24D1-4E4D-8BB5-07430EBA90EF}">
      <dgm:prSet/>
      <dgm:spPr/>
      <dgm:t>
        <a:bodyPr/>
        <a:lstStyle/>
        <a:p>
          <a:endParaRPr lang="en-US"/>
        </a:p>
      </dgm:t>
    </dgm:pt>
    <dgm:pt modelId="{8286C1EB-C1F0-4B4D-971E-F313AC61B604}" type="sibTrans" cxnId="{42064FAF-24D1-4E4D-8BB5-07430EBA90EF}">
      <dgm:prSet/>
      <dgm:spPr/>
      <dgm:t>
        <a:bodyPr/>
        <a:lstStyle/>
        <a:p>
          <a:endParaRPr lang="en-US"/>
        </a:p>
      </dgm:t>
    </dgm:pt>
    <dgm:pt modelId="{C7E66FE9-331D-418E-A54C-9BCF97013A45}">
      <dgm:prSet phldrT="[Text]"/>
      <dgm:spPr/>
      <dgm:t>
        <a:bodyPr/>
        <a:lstStyle/>
        <a:p>
          <a:r>
            <a:rPr lang="en-US" dirty="0" smtClean="0">
              <a:latin typeface="Calibri" panose="020F0502020204030204" pitchFamily="34" charset="0"/>
            </a:rPr>
            <a:t>Voice network</a:t>
          </a:r>
          <a:endParaRPr lang="en-US" dirty="0">
            <a:latin typeface="Calibri" panose="020F0502020204030204" pitchFamily="34" charset="0"/>
          </a:endParaRPr>
        </a:p>
      </dgm:t>
    </dgm:pt>
    <dgm:pt modelId="{4138C5E8-B4B4-442F-B260-42C05B5FABF8}" type="parTrans" cxnId="{03365BA3-B852-46DC-9A00-0A7687FD28AB}">
      <dgm:prSet/>
      <dgm:spPr/>
      <dgm:t>
        <a:bodyPr/>
        <a:lstStyle/>
        <a:p>
          <a:endParaRPr lang="en-US"/>
        </a:p>
      </dgm:t>
    </dgm:pt>
    <dgm:pt modelId="{7B651754-8FE0-4CB8-AC46-CC9EBC162F0D}" type="sibTrans" cxnId="{03365BA3-B852-46DC-9A00-0A7687FD28AB}">
      <dgm:prSet/>
      <dgm:spPr/>
      <dgm:t>
        <a:bodyPr/>
        <a:lstStyle/>
        <a:p>
          <a:endParaRPr lang="en-US"/>
        </a:p>
      </dgm:t>
    </dgm:pt>
    <dgm:pt modelId="{71F2C900-D439-45E7-8E39-60A6B3E18346}">
      <dgm:prSet phldrT="[Text]"/>
      <dgm:spPr/>
      <dgm:t>
        <a:bodyPr/>
        <a:lstStyle/>
        <a:p>
          <a:r>
            <a:rPr lang="en-US" dirty="0" smtClean="0">
              <a:latin typeface="Calibri" panose="020F0502020204030204" pitchFamily="34" charset="0"/>
            </a:rPr>
            <a:t>State program</a:t>
          </a:r>
          <a:endParaRPr lang="en-US" dirty="0">
            <a:latin typeface="Calibri" panose="020F0502020204030204" pitchFamily="34" charset="0"/>
          </a:endParaRPr>
        </a:p>
      </dgm:t>
    </dgm:pt>
    <dgm:pt modelId="{83D753E2-92A2-401C-904D-4BEF41264B0E}" type="parTrans" cxnId="{111D5DDE-0193-48A7-9099-883604195CD9}">
      <dgm:prSet/>
      <dgm:spPr/>
      <dgm:t>
        <a:bodyPr/>
        <a:lstStyle/>
        <a:p>
          <a:endParaRPr lang="en-US"/>
        </a:p>
      </dgm:t>
    </dgm:pt>
    <dgm:pt modelId="{3DF34B63-58AC-44E8-9F42-B60F71EAAFFE}" type="sibTrans" cxnId="{111D5DDE-0193-48A7-9099-883604195CD9}">
      <dgm:prSet/>
      <dgm:spPr/>
      <dgm:t>
        <a:bodyPr/>
        <a:lstStyle/>
        <a:p>
          <a:endParaRPr lang="en-US"/>
        </a:p>
      </dgm:t>
    </dgm:pt>
    <dgm:pt modelId="{98AB44A8-FA4A-490F-8C8E-CB8102EA64B0}">
      <dgm:prSet phldrT="[Text]" custT="1"/>
      <dgm:spPr/>
      <dgm:t>
        <a:bodyPr/>
        <a:lstStyle/>
        <a:p>
          <a:pPr algn="l"/>
          <a:r>
            <a:rPr lang="en-US" sz="4800" kern="1200" dirty="0" smtClean="0">
              <a:solidFill>
                <a:schemeClr val="accent2"/>
              </a:solidFill>
              <a:latin typeface="+mj-lt"/>
              <a:ea typeface="+mj-ea"/>
              <a:cs typeface="+mj-cs"/>
            </a:rPr>
            <a:t>   </a:t>
          </a:r>
          <a:endParaRPr lang="en-US" sz="4800" kern="1200" dirty="0">
            <a:solidFill>
              <a:schemeClr val="accent2"/>
            </a:solidFill>
            <a:latin typeface="+mj-lt"/>
            <a:ea typeface="+mj-ea"/>
            <a:cs typeface="+mj-cs"/>
          </a:endParaRPr>
        </a:p>
      </dgm:t>
    </dgm:pt>
    <dgm:pt modelId="{7E264959-582A-4AEF-887E-F5DB6F2BCD22}" type="sibTrans" cxnId="{7E3CDBF0-60EC-45AE-8614-ACCFFCDE12D7}">
      <dgm:prSet/>
      <dgm:spPr/>
      <dgm:t>
        <a:bodyPr/>
        <a:lstStyle/>
        <a:p>
          <a:endParaRPr lang="en-US"/>
        </a:p>
      </dgm:t>
    </dgm:pt>
    <dgm:pt modelId="{2FAA99BB-532D-4467-8233-F2AD4BEBEFCA}" type="parTrans" cxnId="{7E3CDBF0-60EC-45AE-8614-ACCFFCDE12D7}">
      <dgm:prSet/>
      <dgm:spPr/>
      <dgm:t>
        <a:bodyPr/>
        <a:lstStyle/>
        <a:p>
          <a:endParaRPr lang="en-US"/>
        </a:p>
      </dgm:t>
    </dgm:pt>
    <dgm:pt modelId="{7A98B7BE-D9DF-4BFB-BB29-83D8BA34791F}">
      <dgm:prSet phldrT="[Text]"/>
      <dgm:spPr/>
      <dgm:t>
        <a:bodyPr/>
        <a:lstStyle/>
        <a:p>
          <a:r>
            <a:rPr lang="en-US" dirty="0" smtClean="0">
              <a:latin typeface="Calibri" panose="020F0502020204030204" pitchFamily="34" charset="0"/>
            </a:rPr>
            <a:t>Planning stage</a:t>
          </a:r>
          <a:endParaRPr lang="en-US" dirty="0">
            <a:latin typeface="Calibri" panose="020F0502020204030204" pitchFamily="34" charset="0"/>
          </a:endParaRPr>
        </a:p>
      </dgm:t>
    </dgm:pt>
    <dgm:pt modelId="{8724A21B-0157-483D-B16E-218579878F8E}" type="sibTrans" cxnId="{C6136364-8F7C-43F6-AD66-7F16BECA20FE}">
      <dgm:prSet/>
      <dgm:spPr/>
      <dgm:t>
        <a:bodyPr/>
        <a:lstStyle/>
        <a:p>
          <a:endParaRPr lang="en-US"/>
        </a:p>
      </dgm:t>
    </dgm:pt>
    <dgm:pt modelId="{73C86FF8-6D8A-4B29-90DB-0F50EA98C8C5}" type="parTrans" cxnId="{C6136364-8F7C-43F6-AD66-7F16BECA20FE}">
      <dgm:prSet/>
      <dgm:spPr/>
      <dgm:t>
        <a:bodyPr/>
        <a:lstStyle/>
        <a:p>
          <a:endParaRPr lang="en-US"/>
        </a:p>
      </dgm:t>
    </dgm:pt>
    <dgm:pt modelId="{F60C35FC-FC8C-4B4B-A7A8-81AA34E01877}">
      <dgm:prSet phldrT="[Text]"/>
      <dgm:spPr/>
      <dgm:t>
        <a:bodyPr/>
        <a:lstStyle/>
        <a:p>
          <a:r>
            <a:rPr lang="en-US" dirty="0" smtClean="0">
              <a:latin typeface="Calibri" panose="020F0502020204030204" pitchFamily="34" charset="0"/>
            </a:rPr>
            <a:t>Federal program</a:t>
          </a:r>
          <a:endParaRPr lang="en-US" dirty="0">
            <a:latin typeface="Calibri" panose="020F0502020204030204" pitchFamily="34" charset="0"/>
          </a:endParaRPr>
        </a:p>
      </dgm:t>
    </dgm:pt>
    <dgm:pt modelId="{262EBBCF-F2E2-4173-A22E-C445E8B59493}" type="sibTrans" cxnId="{DB10045F-12EE-4E89-A4F2-4A27B8A4B283}">
      <dgm:prSet/>
      <dgm:spPr/>
      <dgm:t>
        <a:bodyPr/>
        <a:lstStyle/>
        <a:p>
          <a:endParaRPr lang="en-US"/>
        </a:p>
      </dgm:t>
    </dgm:pt>
    <dgm:pt modelId="{22386360-D4CC-4119-BB1A-BC7DE74B4879}" type="parTrans" cxnId="{DB10045F-12EE-4E89-A4F2-4A27B8A4B283}">
      <dgm:prSet/>
      <dgm:spPr/>
      <dgm:t>
        <a:bodyPr/>
        <a:lstStyle/>
        <a:p>
          <a:endParaRPr lang="en-US"/>
        </a:p>
      </dgm:t>
    </dgm:pt>
    <dgm:pt modelId="{1A9EAC43-CA65-4C29-87F2-61CAC573C6F0}">
      <dgm:prSet phldrT="[Text]"/>
      <dgm:spPr/>
      <dgm:t>
        <a:bodyPr/>
        <a:lstStyle/>
        <a:p>
          <a:r>
            <a:rPr lang="en-US" dirty="0" smtClean="0">
              <a:latin typeface="Calibri" panose="020F0502020204030204" pitchFamily="34" charset="0"/>
            </a:rPr>
            <a:t>Data network</a:t>
          </a:r>
          <a:endParaRPr lang="en-US" dirty="0">
            <a:latin typeface="Calibri" panose="020F0502020204030204" pitchFamily="34" charset="0"/>
          </a:endParaRPr>
        </a:p>
      </dgm:t>
    </dgm:pt>
    <dgm:pt modelId="{64943A4E-DE54-4052-ABE1-67FACDB598B6}" type="sibTrans" cxnId="{0A175627-0E96-42E4-A28F-66FEE5D81BCE}">
      <dgm:prSet/>
      <dgm:spPr/>
      <dgm:t>
        <a:bodyPr/>
        <a:lstStyle/>
        <a:p>
          <a:endParaRPr lang="en-US"/>
        </a:p>
      </dgm:t>
    </dgm:pt>
    <dgm:pt modelId="{C4465885-1594-410C-B0A4-8CDC41C2224D}" type="parTrans" cxnId="{0A175627-0E96-42E4-A28F-66FEE5D81BCE}">
      <dgm:prSet/>
      <dgm:spPr/>
      <dgm:t>
        <a:bodyPr/>
        <a:lstStyle/>
        <a:p>
          <a:endParaRPr lang="en-US"/>
        </a:p>
      </dgm:t>
    </dgm:pt>
    <dgm:pt modelId="{4E59FF1D-9CFD-4653-BDBE-6D1F6D71E370}">
      <dgm:prSet phldrT="[Text]" custT="1"/>
      <dgm:spPr/>
      <dgm:t>
        <a:bodyPr/>
        <a:lstStyle/>
        <a:p>
          <a:pPr algn="l"/>
          <a:r>
            <a:rPr lang="en-US" sz="3300" kern="1200" dirty="0" smtClean="0"/>
            <a:t>	</a:t>
          </a:r>
          <a:endParaRPr lang="en-US" sz="3300" kern="1200" dirty="0"/>
        </a:p>
      </dgm:t>
    </dgm:pt>
    <dgm:pt modelId="{491AB7F3-DF20-4EED-9B0B-57C730D9A8A7}" type="sibTrans" cxnId="{F2E84167-E8CE-460E-88AE-9FC0BD385CB3}">
      <dgm:prSet/>
      <dgm:spPr/>
      <dgm:t>
        <a:bodyPr/>
        <a:lstStyle/>
        <a:p>
          <a:endParaRPr lang="en-US"/>
        </a:p>
      </dgm:t>
    </dgm:pt>
    <dgm:pt modelId="{18B78827-EC28-4BDB-B43A-09733CE0CA3A}" type="parTrans" cxnId="{F2E84167-E8CE-460E-88AE-9FC0BD385CB3}">
      <dgm:prSet/>
      <dgm:spPr/>
      <dgm:t>
        <a:bodyPr/>
        <a:lstStyle/>
        <a:p>
          <a:endParaRPr lang="en-US"/>
        </a:p>
      </dgm:t>
    </dgm:pt>
    <dgm:pt modelId="{77CE02DF-6D54-49A5-8E7B-4B315DEEF2E9}">
      <dgm:prSet phldrT="[Text]"/>
      <dgm:spPr/>
      <dgm:t>
        <a:bodyPr/>
        <a:lstStyle/>
        <a:p>
          <a:r>
            <a:rPr lang="en-US" dirty="0" smtClean="0">
              <a:latin typeface="Calibri" panose="020F0502020204030204" pitchFamily="34" charset="0"/>
            </a:rPr>
            <a:t>LTE</a:t>
          </a:r>
          <a:endParaRPr lang="en-US" dirty="0">
            <a:latin typeface="Calibri" panose="020F0502020204030204" pitchFamily="34" charset="0"/>
          </a:endParaRPr>
        </a:p>
      </dgm:t>
    </dgm:pt>
    <dgm:pt modelId="{EC0AD76B-DABC-470B-B64C-18AB3BC02535}" type="parTrans" cxnId="{5D614989-9373-423E-869B-C4D7C2FDEB43}">
      <dgm:prSet/>
      <dgm:spPr/>
      <dgm:t>
        <a:bodyPr/>
        <a:lstStyle/>
        <a:p>
          <a:endParaRPr lang="en-US"/>
        </a:p>
      </dgm:t>
    </dgm:pt>
    <dgm:pt modelId="{4796857C-66F6-4B60-AFD8-D67100AB09B9}" type="sibTrans" cxnId="{5D614989-9373-423E-869B-C4D7C2FDEB43}">
      <dgm:prSet/>
      <dgm:spPr/>
      <dgm:t>
        <a:bodyPr/>
        <a:lstStyle/>
        <a:p>
          <a:endParaRPr lang="en-US"/>
        </a:p>
      </dgm:t>
    </dgm:pt>
    <dgm:pt modelId="{6DCABE95-763B-4B17-B25A-FF07E4490809}">
      <dgm:prSet phldrT="[Text]"/>
      <dgm:spPr/>
      <dgm:t>
        <a:bodyPr/>
        <a:lstStyle/>
        <a:p>
          <a:r>
            <a:rPr lang="en-US" dirty="0" smtClean="0">
              <a:latin typeface="Calibri" panose="020F0502020204030204" pitchFamily="34" charset="0"/>
            </a:rPr>
            <a:t>Implementation stage</a:t>
          </a:r>
          <a:endParaRPr lang="en-US" dirty="0">
            <a:latin typeface="Calibri" panose="020F0502020204030204" pitchFamily="34" charset="0"/>
          </a:endParaRPr>
        </a:p>
      </dgm:t>
    </dgm:pt>
    <dgm:pt modelId="{F8B2CE4E-A63E-4E33-817F-DF2637DFDDA9}" type="parTrans" cxnId="{007C4DED-88EC-47D8-A845-445954E25372}">
      <dgm:prSet/>
      <dgm:spPr/>
      <dgm:t>
        <a:bodyPr/>
        <a:lstStyle/>
        <a:p>
          <a:endParaRPr lang="en-US"/>
        </a:p>
      </dgm:t>
    </dgm:pt>
    <dgm:pt modelId="{2F44D004-1829-4356-A606-22C25D390501}" type="sibTrans" cxnId="{007C4DED-88EC-47D8-A845-445954E25372}">
      <dgm:prSet/>
      <dgm:spPr/>
      <dgm:t>
        <a:bodyPr/>
        <a:lstStyle/>
        <a:p>
          <a:endParaRPr lang="en-US"/>
        </a:p>
      </dgm:t>
    </dgm:pt>
    <dgm:pt modelId="{2EB861B0-A6B6-4C4D-8DC7-08A8ABC1F337}">
      <dgm:prSet phldrT="[Text]" phldr="1"/>
      <dgm:spPr/>
      <dgm:t>
        <a:bodyPr/>
        <a:lstStyle/>
        <a:p>
          <a:endParaRPr lang="en-US" dirty="0"/>
        </a:p>
      </dgm:t>
    </dgm:pt>
    <dgm:pt modelId="{CD995577-5DBD-4196-BF5B-F489EA093C9A}" type="parTrans" cxnId="{69DB3AAB-11D4-4F80-B455-7CE8264EAA6F}">
      <dgm:prSet/>
      <dgm:spPr/>
      <dgm:t>
        <a:bodyPr/>
        <a:lstStyle/>
        <a:p>
          <a:endParaRPr lang="en-US"/>
        </a:p>
      </dgm:t>
    </dgm:pt>
    <dgm:pt modelId="{F00EF19E-ABAA-478C-BC21-8AB4438FC17F}" type="sibTrans" cxnId="{69DB3AAB-11D4-4F80-B455-7CE8264EAA6F}">
      <dgm:prSet/>
      <dgm:spPr/>
      <dgm:t>
        <a:bodyPr/>
        <a:lstStyle/>
        <a:p>
          <a:endParaRPr lang="en-US"/>
        </a:p>
      </dgm:t>
    </dgm:pt>
    <dgm:pt modelId="{92A84964-DE35-4057-A268-9C253A273573}" type="pres">
      <dgm:prSet presAssocID="{CA24A46E-0562-49B4-8E7B-291C5CF4A22D}" presName="Name0" presStyleCnt="0">
        <dgm:presLayoutVars>
          <dgm:dir/>
          <dgm:animLvl val="lvl"/>
          <dgm:resizeHandles val="exact"/>
        </dgm:presLayoutVars>
      </dgm:prSet>
      <dgm:spPr/>
      <dgm:t>
        <a:bodyPr/>
        <a:lstStyle/>
        <a:p>
          <a:endParaRPr lang="en-US"/>
        </a:p>
      </dgm:t>
    </dgm:pt>
    <dgm:pt modelId="{B186D01F-EC06-4EE2-8A91-99D74AB7CC9C}" type="pres">
      <dgm:prSet presAssocID="{4E59FF1D-9CFD-4653-BDBE-6D1F6D71E370}" presName="composite" presStyleCnt="0"/>
      <dgm:spPr/>
    </dgm:pt>
    <dgm:pt modelId="{F0878561-995F-476F-997E-0F773D3119EB}" type="pres">
      <dgm:prSet presAssocID="{4E59FF1D-9CFD-4653-BDBE-6D1F6D71E370}" presName="parTx" presStyleLbl="alignNode1" presStyleIdx="0" presStyleCnt="2">
        <dgm:presLayoutVars>
          <dgm:chMax val="0"/>
          <dgm:chPref val="0"/>
          <dgm:bulletEnabled val="1"/>
        </dgm:presLayoutVars>
      </dgm:prSet>
      <dgm:spPr/>
      <dgm:t>
        <a:bodyPr/>
        <a:lstStyle/>
        <a:p>
          <a:endParaRPr lang="en-US"/>
        </a:p>
      </dgm:t>
    </dgm:pt>
    <dgm:pt modelId="{CE1AC810-FD56-4DEE-96BD-53B2F57E744C}" type="pres">
      <dgm:prSet presAssocID="{4E59FF1D-9CFD-4653-BDBE-6D1F6D71E370}" presName="desTx" presStyleLbl="alignAccFollowNode1" presStyleIdx="0" presStyleCnt="2">
        <dgm:presLayoutVars>
          <dgm:bulletEnabled val="1"/>
        </dgm:presLayoutVars>
      </dgm:prSet>
      <dgm:spPr/>
      <dgm:t>
        <a:bodyPr/>
        <a:lstStyle/>
        <a:p>
          <a:endParaRPr lang="en-US"/>
        </a:p>
      </dgm:t>
    </dgm:pt>
    <dgm:pt modelId="{4660438F-4922-40D4-BF40-0F7AD36ED166}" type="pres">
      <dgm:prSet presAssocID="{491AB7F3-DF20-4EED-9B0B-57C730D9A8A7}" presName="space" presStyleCnt="0"/>
      <dgm:spPr/>
    </dgm:pt>
    <dgm:pt modelId="{E2D93BEF-8448-4AA1-9174-2C3BA24EDC27}" type="pres">
      <dgm:prSet presAssocID="{98AB44A8-FA4A-490F-8C8E-CB8102EA64B0}" presName="composite" presStyleCnt="0"/>
      <dgm:spPr/>
    </dgm:pt>
    <dgm:pt modelId="{EA8590B5-6B37-454F-9265-4CFF56F09CFC}" type="pres">
      <dgm:prSet presAssocID="{98AB44A8-FA4A-490F-8C8E-CB8102EA64B0}" presName="parTx" presStyleLbl="alignNode1" presStyleIdx="1" presStyleCnt="2">
        <dgm:presLayoutVars>
          <dgm:chMax val="0"/>
          <dgm:chPref val="0"/>
          <dgm:bulletEnabled val="1"/>
        </dgm:presLayoutVars>
      </dgm:prSet>
      <dgm:spPr/>
      <dgm:t>
        <a:bodyPr/>
        <a:lstStyle/>
        <a:p>
          <a:endParaRPr lang="en-US"/>
        </a:p>
      </dgm:t>
    </dgm:pt>
    <dgm:pt modelId="{F926A8B5-26D0-4BFA-98D3-6BB379DE2D0F}" type="pres">
      <dgm:prSet presAssocID="{98AB44A8-FA4A-490F-8C8E-CB8102EA64B0}" presName="desTx" presStyleLbl="alignAccFollowNode1" presStyleIdx="1" presStyleCnt="2">
        <dgm:presLayoutVars>
          <dgm:bulletEnabled val="1"/>
        </dgm:presLayoutVars>
      </dgm:prSet>
      <dgm:spPr/>
      <dgm:t>
        <a:bodyPr/>
        <a:lstStyle/>
        <a:p>
          <a:endParaRPr lang="en-US"/>
        </a:p>
      </dgm:t>
    </dgm:pt>
  </dgm:ptLst>
  <dgm:cxnLst>
    <dgm:cxn modelId="{03365BA3-B852-46DC-9A00-0A7687FD28AB}" srcId="{98AB44A8-FA4A-490F-8C8E-CB8102EA64B0}" destId="{C7E66FE9-331D-418E-A54C-9BCF97013A45}" srcOrd="1" destOrd="0" parTransId="{4138C5E8-B4B4-442F-B260-42C05B5FABF8}" sibTransId="{7B651754-8FE0-4CB8-AC46-CC9EBC162F0D}"/>
    <dgm:cxn modelId="{0FA72354-F181-4116-81B5-6DF7FD474B47}" type="presOf" srcId="{4E59FF1D-9CFD-4653-BDBE-6D1F6D71E370}" destId="{F0878561-995F-476F-997E-0F773D3119EB}" srcOrd="0" destOrd="0" presId="urn:microsoft.com/office/officeart/2005/8/layout/hList1"/>
    <dgm:cxn modelId="{69DB3AAB-11D4-4F80-B455-7CE8264EAA6F}" srcId="{98AB44A8-FA4A-490F-8C8E-CB8102EA64B0}" destId="{2EB861B0-A6B6-4C4D-8DC7-08A8ABC1F337}" srcOrd="4" destOrd="0" parTransId="{CD995577-5DBD-4196-BF5B-F489EA093C9A}" sibTransId="{F00EF19E-ABAA-478C-BC21-8AB4438FC17F}"/>
    <dgm:cxn modelId="{77FD64EA-BCE6-4670-96D8-0817EB9CA828}" type="presOf" srcId="{71F2C900-D439-45E7-8E39-60A6B3E18346}" destId="{F926A8B5-26D0-4BFA-98D3-6BB379DE2D0F}" srcOrd="0" destOrd="2" presId="urn:microsoft.com/office/officeart/2005/8/layout/hList1"/>
    <dgm:cxn modelId="{0A175627-0E96-42E4-A28F-66FEE5D81BCE}" srcId="{4E59FF1D-9CFD-4653-BDBE-6D1F6D71E370}" destId="{1A9EAC43-CA65-4C29-87F2-61CAC573C6F0}" srcOrd="1" destOrd="0" parTransId="{C4465885-1594-410C-B0A4-8CDC41C2224D}" sibTransId="{64943A4E-DE54-4052-ABE1-67FACDB598B6}"/>
    <dgm:cxn modelId="{8A65F859-194D-47EB-9D72-6664D528515D}" type="presOf" srcId="{1A9EAC43-CA65-4C29-87F2-61CAC573C6F0}" destId="{CE1AC810-FD56-4DEE-96BD-53B2F57E744C}" srcOrd="0" destOrd="1" presId="urn:microsoft.com/office/officeart/2005/8/layout/hList1"/>
    <dgm:cxn modelId="{40196ED9-47CC-4313-B843-69F2D258139F}" type="presOf" srcId="{CA24A46E-0562-49B4-8E7B-291C5CF4A22D}" destId="{92A84964-DE35-4057-A268-9C253A273573}" srcOrd="0" destOrd="0" presId="urn:microsoft.com/office/officeart/2005/8/layout/hList1"/>
    <dgm:cxn modelId="{111D5DDE-0193-48A7-9099-883604195CD9}" srcId="{98AB44A8-FA4A-490F-8C8E-CB8102EA64B0}" destId="{71F2C900-D439-45E7-8E39-60A6B3E18346}" srcOrd="2" destOrd="0" parTransId="{83D753E2-92A2-401C-904D-4BEF41264B0E}" sibTransId="{3DF34B63-58AC-44E8-9F42-B60F71EAAFFE}"/>
    <dgm:cxn modelId="{C803D1AF-55C7-49E5-B53F-D0BE89C7A681}" type="presOf" srcId="{F60C35FC-FC8C-4B4B-A7A8-81AA34E01877}" destId="{CE1AC810-FD56-4DEE-96BD-53B2F57E744C}" srcOrd="0" destOrd="2" presId="urn:microsoft.com/office/officeart/2005/8/layout/hList1"/>
    <dgm:cxn modelId="{007C4DED-88EC-47D8-A845-445954E25372}" srcId="{98AB44A8-FA4A-490F-8C8E-CB8102EA64B0}" destId="{6DCABE95-763B-4B17-B25A-FF07E4490809}" srcOrd="3" destOrd="0" parTransId="{F8B2CE4E-A63E-4E33-817F-DF2637DFDDA9}" sibTransId="{2F44D004-1829-4356-A606-22C25D390501}"/>
    <dgm:cxn modelId="{A47E1B42-E512-4CB8-BCCC-011CD830C3BD}" type="presOf" srcId="{C7E66FE9-331D-418E-A54C-9BCF97013A45}" destId="{F926A8B5-26D0-4BFA-98D3-6BB379DE2D0F}" srcOrd="0" destOrd="1" presId="urn:microsoft.com/office/officeart/2005/8/layout/hList1"/>
    <dgm:cxn modelId="{5D614989-9373-423E-869B-C4D7C2FDEB43}" srcId="{4E59FF1D-9CFD-4653-BDBE-6D1F6D71E370}" destId="{77CE02DF-6D54-49A5-8E7B-4B315DEEF2E9}" srcOrd="0" destOrd="0" parTransId="{EC0AD76B-DABC-470B-B64C-18AB3BC02535}" sibTransId="{4796857C-66F6-4B60-AFD8-D67100AB09B9}"/>
    <dgm:cxn modelId="{7E3CDBF0-60EC-45AE-8614-ACCFFCDE12D7}" srcId="{CA24A46E-0562-49B4-8E7B-291C5CF4A22D}" destId="{98AB44A8-FA4A-490F-8C8E-CB8102EA64B0}" srcOrd="1" destOrd="0" parTransId="{2FAA99BB-532D-4467-8233-F2AD4BEBEFCA}" sibTransId="{7E264959-582A-4AEF-887E-F5DB6F2BCD22}"/>
    <dgm:cxn modelId="{C6136364-8F7C-43F6-AD66-7F16BECA20FE}" srcId="{4E59FF1D-9CFD-4653-BDBE-6D1F6D71E370}" destId="{7A98B7BE-D9DF-4BFB-BB29-83D8BA34791F}" srcOrd="3" destOrd="0" parTransId="{73C86FF8-6D8A-4B29-90DB-0F50EA98C8C5}" sibTransId="{8724A21B-0157-483D-B16E-218579878F8E}"/>
    <dgm:cxn modelId="{42064FAF-24D1-4E4D-8BB5-07430EBA90EF}" srcId="{98AB44A8-FA4A-490F-8C8E-CB8102EA64B0}" destId="{72E1803A-C4AB-4869-9932-F5FCA2FB794A}" srcOrd="0" destOrd="0" parTransId="{58662AEA-BA52-48FF-9703-C1213EEE1C04}" sibTransId="{8286C1EB-C1F0-4B4D-971E-F313AC61B604}"/>
    <dgm:cxn modelId="{DB10045F-12EE-4E89-A4F2-4A27B8A4B283}" srcId="{4E59FF1D-9CFD-4653-BDBE-6D1F6D71E370}" destId="{F60C35FC-FC8C-4B4B-A7A8-81AA34E01877}" srcOrd="2" destOrd="0" parTransId="{22386360-D4CC-4119-BB1A-BC7DE74B4879}" sibTransId="{262EBBCF-F2E2-4173-A22E-C445E8B59493}"/>
    <dgm:cxn modelId="{35E763F8-991D-479D-82BB-282362C8E039}" type="presOf" srcId="{77CE02DF-6D54-49A5-8E7B-4B315DEEF2E9}" destId="{CE1AC810-FD56-4DEE-96BD-53B2F57E744C}" srcOrd="0" destOrd="0" presId="urn:microsoft.com/office/officeart/2005/8/layout/hList1"/>
    <dgm:cxn modelId="{1D84BEA1-6A48-4924-8336-92075458679A}" type="presOf" srcId="{7A98B7BE-D9DF-4BFB-BB29-83D8BA34791F}" destId="{CE1AC810-FD56-4DEE-96BD-53B2F57E744C}" srcOrd="0" destOrd="3" presId="urn:microsoft.com/office/officeart/2005/8/layout/hList1"/>
    <dgm:cxn modelId="{30D95494-7519-4679-B7E8-0BAD6D39B0CE}" type="presOf" srcId="{6DCABE95-763B-4B17-B25A-FF07E4490809}" destId="{F926A8B5-26D0-4BFA-98D3-6BB379DE2D0F}" srcOrd="0" destOrd="3" presId="urn:microsoft.com/office/officeart/2005/8/layout/hList1"/>
    <dgm:cxn modelId="{B99EC679-325D-4011-B9FA-75C83E7D4C9F}" type="presOf" srcId="{72E1803A-C4AB-4869-9932-F5FCA2FB794A}" destId="{F926A8B5-26D0-4BFA-98D3-6BB379DE2D0F}" srcOrd="0" destOrd="0" presId="urn:microsoft.com/office/officeart/2005/8/layout/hList1"/>
    <dgm:cxn modelId="{3DE00445-1CCB-4EC6-8AEB-60E896829E0C}" type="presOf" srcId="{98AB44A8-FA4A-490F-8C8E-CB8102EA64B0}" destId="{EA8590B5-6B37-454F-9265-4CFF56F09CFC}" srcOrd="0" destOrd="0" presId="urn:microsoft.com/office/officeart/2005/8/layout/hList1"/>
    <dgm:cxn modelId="{F2E84167-E8CE-460E-88AE-9FC0BD385CB3}" srcId="{CA24A46E-0562-49B4-8E7B-291C5CF4A22D}" destId="{4E59FF1D-9CFD-4653-BDBE-6D1F6D71E370}" srcOrd="0" destOrd="0" parTransId="{18B78827-EC28-4BDB-B43A-09733CE0CA3A}" sibTransId="{491AB7F3-DF20-4EED-9B0B-57C730D9A8A7}"/>
    <dgm:cxn modelId="{220865E0-7B77-4FDC-89D8-F2DC69F2EEA1}" type="presOf" srcId="{2EB861B0-A6B6-4C4D-8DC7-08A8ABC1F337}" destId="{F926A8B5-26D0-4BFA-98D3-6BB379DE2D0F}" srcOrd="0" destOrd="4" presId="urn:microsoft.com/office/officeart/2005/8/layout/hList1"/>
    <dgm:cxn modelId="{0AAC60A8-F5BB-490A-BB1E-39AAFFB98567}" type="presParOf" srcId="{92A84964-DE35-4057-A268-9C253A273573}" destId="{B186D01F-EC06-4EE2-8A91-99D74AB7CC9C}" srcOrd="0" destOrd="0" presId="urn:microsoft.com/office/officeart/2005/8/layout/hList1"/>
    <dgm:cxn modelId="{66179469-293D-4436-9308-12D9CF80662F}" type="presParOf" srcId="{B186D01F-EC06-4EE2-8A91-99D74AB7CC9C}" destId="{F0878561-995F-476F-997E-0F773D3119EB}" srcOrd="0" destOrd="0" presId="urn:microsoft.com/office/officeart/2005/8/layout/hList1"/>
    <dgm:cxn modelId="{B6279248-4450-4EBB-9A19-BD00B8477213}" type="presParOf" srcId="{B186D01F-EC06-4EE2-8A91-99D74AB7CC9C}" destId="{CE1AC810-FD56-4DEE-96BD-53B2F57E744C}" srcOrd="1" destOrd="0" presId="urn:microsoft.com/office/officeart/2005/8/layout/hList1"/>
    <dgm:cxn modelId="{AE6113D8-B683-4688-9DCF-6CE731FDB80A}" type="presParOf" srcId="{92A84964-DE35-4057-A268-9C253A273573}" destId="{4660438F-4922-40D4-BF40-0F7AD36ED166}" srcOrd="1" destOrd="0" presId="urn:microsoft.com/office/officeart/2005/8/layout/hList1"/>
    <dgm:cxn modelId="{9DA97DD7-634B-4926-AC30-755A3CFA2C30}" type="presParOf" srcId="{92A84964-DE35-4057-A268-9C253A273573}" destId="{E2D93BEF-8448-4AA1-9174-2C3BA24EDC27}" srcOrd="2" destOrd="0" presId="urn:microsoft.com/office/officeart/2005/8/layout/hList1"/>
    <dgm:cxn modelId="{B3ACF4EA-CD3B-40FF-9E3D-3AB4BAC80A5A}" type="presParOf" srcId="{E2D93BEF-8448-4AA1-9174-2C3BA24EDC27}" destId="{EA8590B5-6B37-454F-9265-4CFF56F09CFC}" srcOrd="0" destOrd="0" presId="urn:microsoft.com/office/officeart/2005/8/layout/hList1"/>
    <dgm:cxn modelId="{74B8B0CB-577D-439B-9278-89567F8E1AFE}" type="presParOf" srcId="{E2D93BEF-8448-4AA1-9174-2C3BA24EDC27}" destId="{F926A8B5-26D0-4BFA-98D3-6BB379DE2D0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D7AAD4-A1EB-483B-8CB6-97F568D82C69}" type="doc">
      <dgm:prSet loTypeId="urn:microsoft.com/office/officeart/2005/8/layout/chevron1" loCatId="process" qsTypeId="urn:microsoft.com/office/officeart/2005/8/quickstyle/simple5" qsCatId="simple" csTypeId="urn:microsoft.com/office/officeart/2005/8/colors/accent1_2" csCatId="accent1" phldr="1"/>
      <dgm:spPr/>
    </dgm:pt>
    <dgm:pt modelId="{500C288E-3FA1-4FBD-B24E-F5EF729F329E}">
      <dgm:prSet phldrT="[Text]"/>
      <dgm:spPr/>
      <dgm:t>
        <a:bodyPr/>
        <a:lstStyle/>
        <a:p>
          <a:r>
            <a:rPr lang="en-US" dirty="0" smtClean="0"/>
            <a:t>Requirements Planning</a:t>
          </a:r>
          <a:endParaRPr lang="en-US" dirty="0"/>
        </a:p>
      </dgm:t>
    </dgm:pt>
    <dgm:pt modelId="{73DD858E-547F-4A34-83D9-3EF1072E20B1}" type="parTrans" cxnId="{60765E85-053B-49A0-9591-4A7A2386F631}">
      <dgm:prSet/>
      <dgm:spPr/>
      <dgm:t>
        <a:bodyPr/>
        <a:lstStyle/>
        <a:p>
          <a:endParaRPr lang="en-US"/>
        </a:p>
      </dgm:t>
    </dgm:pt>
    <dgm:pt modelId="{D2D1797F-4A72-4DD4-95A1-C7D3E99CC8AF}" type="sibTrans" cxnId="{60765E85-053B-49A0-9591-4A7A2386F631}">
      <dgm:prSet/>
      <dgm:spPr/>
      <dgm:t>
        <a:bodyPr/>
        <a:lstStyle/>
        <a:p>
          <a:endParaRPr lang="en-US"/>
        </a:p>
      </dgm:t>
    </dgm:pt>
    <dgm:pt modelId="{01CB9132-0544-4120-A710-98B3A25F9C29}">
      <dgm:prSet phldrT="[Text]"/>
      <dgm:spPr/>
      <dgm:t>
        <a:bodyPr/>
        <a:lstStyle/>
        <a:p>
          <a:r>
            <a:rPr lang="en-US" dirty="0" smtClean="0"/>
            <a:t>Stakeholder Decisions</a:t>
          </a:r>
          <a:endParaRPr lang="en-US" dirty="0"/>
        </a:p>
      </dgm:t>
    </dgm:pt>
    <dgm:pt modelId="{48D0FA11-EE16-48BD-B366-8A0AEC3A1C0A}" type="parTrans" cxnId="{B417DD04-CB1B-49FB-BB3F-8D5723936FBE}">
      <dgm:prSet/>
      <dgm:spPr/>
      <dgm:t>
        <a:bodyPr/>
        <a:lstStyle/>
        <a:p>
          <a:endParaRPr lang="en-US"/>
        </a:p>
      </dgm:t>
    </dgm:pt>
    <dgm:pt modelId="{E01F9D5E-ADAA-4C6C-9EAD-2FA9B6EB992A}" type="sibTrans" cxnId="{B417DD04-CB1B-49FB-BB3F-8D5723936FBE}">
      <dgm:prSet/>
      <dgm:spPr/>
      <dgm:t>
        <a:bodyPr/>
        <a:lstStyle/>
        <a:p>
          <a:endParaRPr lang="en-US"/>
        </a:p>
      </dgm:t>
    </dgm:pt>
    <dgm:pt modelId="{1073987D-01A4-4D2B-9419-E9D0EAE80B92}">
      <dgm:prSet phldrT="[Text]"/>
      <dgm:spPr/>
      <dgm:t>
        <a:bodyPr/>
        <a:lstStyle/>
        <a:p>
          <a:r>
            <a:rPr lang="en-US" dirty="0" smtClean="0"/>
            <a:t>Contracts &amp; Core Network Completion</a:t>
          </a:r>
          <a:endParaRPr lang="en-US" dirty="0"/>
        </a:p>
      </dgm:t>
    </dgm:pt>
    <dgm:pt modelId="{11F644A6-B9A4-457A-990D-B4591EF7CB9C}" type="parTrans" cxnId="{361370F4-273E-40DF-8842-8735A7BD4A81}">
      <dgm:prSet/>
      <dgm:spPr/>
      <dgm:t>
        <a:bodyPr/>
        <a:lstStyle/>
        <a:p>
          <a:endParaRPr lang="en-US"/>
        </a:p>
      </dgm:t>
    </dgm:pt>
    <dgm:pt modelId="{3738A3E9-33F0-4752-810F-D9CC67238C97}" type="sibTrans" cxnId="{361370F4-273E-40DF-8842-8735A7BD4A81}">
      <dgm:prSet/>
      <dgm:spPr/>
      <dgm:t>
        <a:bodyPr/>
        <a:lstStyle/>
        <a:p>
          <a:endParaRPr lang="en-US"/>
        </a:p>
      </dgm:t>
    </dgm:pt>
    <dgm:pt modelId="{BD5E719D-42C3-49F2-A4B2-37D7184D6BF7}">
      <dgm:prSet phldrT="[Text]"/>
      <dgm:spPr/>
      <dgm:t>
        <a:bodyPr/>
        <a:lstStyle/>
        <a:p>
          <a:r>
            <a:rPr lang="en-US" dirty="0" smtClean="0"/>
            <a:t>Deployment &amp; Operations</a:t>
          </a:r>
          <a:endParaRPr lang="en-US" dirty="0"/>
        </a:p>
      </dgm:t>
    </dgm:pt>
    <dgm:pt modelId="{36C32FAD-A2B3-48E7-A0F6-D982E06FA2E1}" type="parTrans" cxnId="{658054B5-FE78-4357-9D43-8FB9EEFE6147}">
      <dgm:prSet/>
      <dgm:spPr/>
      <dgm:t>
        <a:bodyPr/>
        <a:lstStyle/>
        <a:p>
          <a:endParaRPr lang="en-US"/>
        </a:p>
      </dgm:t>
    </dgm:pt>
    <dgm:pt modelId="{FF8A8C22-EA4F-4C91-89B1-FDF156645AC3}" type="sibTrans" cxnId="{658054B5-FE78-4357-9D43-8FB9EEFE6147}">
      <dgm:prSet/>
      <dgm:spPr/>
      <dgm:t>
        <a:bodyPr/>
        <a:lstStyle/>
        <a:p>
          <a:endParaRPr lang="en-US"/>
        </a:p>
      </dgm:t>
    </dgm:pt>
    <dgm:pt modelId="{684A3CE2-446E-4FC2-8DAF-06C799EABFDE}" type="pres">
      <dgm:prSet presAssocID="{BDD7AAD4-A1EB-483B-8CB6-97F568D82C69}" presName="Name0" presStyleCnt="0">
        <dgm:presLayoutVars>
          <dgm:dir/>
          <dgm:animLvl val="lvl"/>
          <dgm:resizeHandles val="exact"/>
        </dgm:presLayoutVars>
      </dgm:prSet>
      <dgm:spPr/>
    </dgm:pt>
    <dgm:pt modelId="{9449472F-D926-46F7-966A-B09F8BD8B142}" type="pres">
      <dgm:prSet presAssocID="{500C288E-3FA1-4FBD-B24E-F5EF729F329E}" presName="parTxOnly" presStyleLbl="node1" presStyleIdx="0" presStyleCnt="4">
        <dgm:presLayoutVars>
          <dgm:chMax val="0"/>
          <dgm:chPref val="0"/>
          <dgm:bulletEnabled val="1"/>
        </dgm:presLayoutVars>
      </dgm:prSet>
      <dgm:spPr/>
      <dgm:t>
        <a:bodyPr/>
        <a:lstStyle/>
        <a:p>
          <a:endParaRPr lang="en-US"/>
        </a:p>
      </dgm:t>
    </dgm:pt>
    <dgm:pt modelId="{78E56655-469B-4322-BC98-C32C2D65FEAC}" type="pres">
      <dgm:prSet presAssocID="{D2D1797F-4A72-4DD4-95A1-C7D3E99CC8AF}" presName="parTxOnlySpace" presStyleCnt="0"/>
      <dgm:spPr/>
    </dgm:pt>
    <dgm:pt modelId="{5ACAA054-A9BF-4450-BDCB-67F4D8296789}" type="pres">
      <dgm:prSet presAssocID="{01CB9132-0544-4120-A710-98B3A25F9C29}" presName="parTxOnly" presStyleLbl="node1" presStyleIdx="1" presStyleCnt="4">
        <dgm:presLayoutVars>
          <dgm:chMax val="0"/>
          <dgm:chPref val="0"/>
          <dgm:bulletEnabled val="1"/>
        </dgm:presLayoutVars>
      </dgm:prSet>
      <dgm:spPr/>
      <dgm:t>
        <a:bodyPr/>
        <a:lstStyle/>
        <a:p>
          <a:endParaRPr lang="en-US"/>
        </a:p>
      </dgm:t>
    </dgm:pt>
    <dgm:pt modelId="{039DCA42-A472-48D2-9E0E-C0C1AE1DB917}" type="pres">
      <dgm:prSet presAssocID="{E01F9D5E-ADAA-4C6C-9EAD-2FA9B6EB992A}" presName="parTxOnlySpace" presStyleCnt="0"/>
      <dgm:spPr/>
    </dgm:pt>
    <dgm:pt modelId="{DB9D1D82-2DE7-4017-8F49-EF035F154044}" type="pres">
      <dgm:prSet presAssocID="{1073987D-01A4-4D2B-9419-E9D0EAE80B92}" presName="parTxOnly" presStyleLbl="node1" presStyleIdx="2" presStyleCnt="4">
        <dgm:presLayoutVars>
          <dgm:chMax val="0"/>
          <dgm:chPref val="0"/>
          <dgm:bulletEnabled val="1"/>
        </dgm:presLayoutVars>
      </dgm:prSet>
      <dgm:spPr/>
      <dgm:t>
        <a:bodyPr/>
        <a:lstStyle/>
        <a:p>
          <a:endParaRPr lang="en-US"/>
        </a:p>
      </dgm:t>
    </dgm:pt>
    <dgm:pt modelId="{B7356301-2024-49FB-87C2-388D7909D515}" type="pres">
      <dgm:prSet presAssocID="{3738A3E9-33F0-4752-810F-D9CC67238C97}" presName="parTxOnlySpace" presStyleCnt="0"/>
      <dgm:spPr/>
    </dgm:pt>
    <dgm:pt modelId="{61840276-3EFD-48EC-847B-F91079E5B414}" type="pres">
      <dgm:prSet presAssocID="{BD5E719D-42C3-49F2-A4B2-37D7184D6BF7}" presName="parTxOnly" presStyleLbl="node1" presStyleIdx="3" presStyleCnt="4">
        <dgm:presLayoutVars>
          <dgm:chMax val="0"/>
          <dgm:chPref val="0"/>
          <dgm:bulletEnabled val="1"/>
        </dgm:presLayoutVars>
      </dgm:prSet>
      <dgm:spPr/>
      <dgm:t>
        <a:bodyPr/>
        <a:lstStyle/>
        <a:p>
          <a:endParaRPr lang="en-US"/>
        </a:p>
      </dgm:t>
    </dgm:pt>
  </dgm:ptLst>
  <dgm:cxnLst>
    <dgm:cxn modelId="{7F4EAE95-0DF0-4D39-BE6F-B2463FA2DE8B}" type="presOf" srcId="{BDD7AAD4-A1EB-483B-8CB6-97F568D82C69}" destId="{684A3CE2-446E-4FC2-8DAF-06C799EABFDE}" srcOrd="0" destOrd="0" presId="urn:microsoft.com/office/officeart/2005/8/layout/chevron1"/>
    <dgm:cxn modelId="{6E284A09-5BA3-4C40-9428-39C93575CD68}" type="presOf" srcId="{500C288E-3FA1-4FBD-B24E-F5EF729F329E}" destId="{9449472F-D926-46F7-966A-B09F8BD8B142}" srcOrd="0" destOrd="0" presId="urn:microsoft.com/office/officeart/2005/8/layout/chevron1"/>
    <dgm:cxn modelId="{5DEF7571-277B-4B30-8137-84542B7AFC54}" type="presOf" srcId="{1073987D-01A4-4D2B-9419-E9D0EAE80B92}" destId="{DB9D1D82-2DE7-4017-8F49-EF035F154044}" srcOrd="0" destOrd="0" presId="urn:microsoft.com/office/officeart/2005/8/layout/chevron1"/>
    <dgm:cxn modelId="{361370F4-273E-40DF-8842-8735A7BD4A81}" srcId="{BDD7AAD4-A1EB-483B-8CB6-97F568D82C69}" destId="{1073987D-01A4-4D2B-9419-E9D0EAE80B92}" srcOrd="2" destOrd="0" parTransId="{11F644A6-B9A4-457A-990D-B4591EF7CB9C}" sibTransId="{3738A3E9-33F0-4752-810F-D9CC67238C97}"/>
    <dgm:cxn modelId="{F6FA730B-0769-48A5-A4A4-9123CE7C807A}" type="presOf" srcId="{01CB9132-0544-4120-A710-98B3A25F9C29}" destId="{5ACAA054-A9BF-4450-BDCB-67F4D8296789}" srcOrd="0" destOrd="0" presId="urn:microsoft.com/office/officeart/2005/8/layout/chevron1"/>
    <dgm:cxn modelId="{658054B5-FE78-4357-9D43-8FB9EEFE6147}" srcId="{BDD7AAD4-A1EB-483B-8CB6-97F568D82C69}" destId="{BD5E719D-42C3-49F2-A4B2-37D7184D6BF7}" srcOrd="3" destOrd="0" parTransId="{36C32FAD-A2B3-48E7-A0F6-D982E06FA2E1}" sibTransId="{FF8A8C22-EA4F-4C91-89B1-FDF156645AC3}"/>
    <dgm:cxn modelId="{B417DD04-CB1B-49FB-BB3F-8D5723936FBE}" srcId="{BDD7AAD4-A1EB-483B-8CB6-97F568D82C69}" destId="{01CB9132-0544-4120-A710-98B3A25F9C29}" srcOrd="1" destOrd="0" parTransId="{48D0FA11-EE16-48BD-B366-8A0AEC3A1C0A}" sibTransId="{E01F9D5E-ADAA-4C6C-9EAD-2FA9B6EB992A}"/>
    <dgm:cxn modelId="{60765E85-053B-49A0-9591-4A7A2386F631}" srcId="{BDD7AAD4-A1EB-483B-8CB6-97F568D82C69}" destId="{500C288E-3FA1-4FBD-B24E-F5EF729F329E}" srcOrd="0" destOrd="0" parTransId="{73DD858E-547F-4A34-83D9-3EF1072E20B1}" sibTransId="{D2D1797F-4A72-4DD4-95A1-C7D3E99CC8AF}"/>
    <dgm:cxn modelId="{BAA8E010-ED90-40D2-8287-160E70722FF0}" type="presOf" srcId="{BD5E719D-42C3-49F2-A4B2-37D7184D6BF7}" destId="{61840276-3EFD-48EC-847B-F91079E5B414}" srcOrd="0" destOrd="0" presId="urn:microsoft.com/office/officeart/2005/8/layout/chevron1"/>
    <dgm:cxn modelId="{E5F2CC6D-E255-4D22-926F-5697E0E16A2C}" type="presParOf" srcId="{684A3CE2-446E-4FC2-8DAF-06C799EABFDE}" destId="{9449472F-D926-46F7-966A-B09F8BD8B142}" srcOrd="0" destOrd="0" presId="urn:microsoft.com/office/officeart/2005/8/layout/chevron1"/>
    <dgm:cxn modelId="{BD30D69A-8C9E-4ED2-8B9A-3295F01AD195}" type="presParOf" srcId="{684A3CE2-446E-4FC2-8DAF-06C799EABFDE}" destId="{78E56655-469B-4322-BC98-C32C2D65FEAC}" srcOrd="1" destOrd="0" presId="urn:microsoft.com/office/officeart/2005/8/layout/chevron1"/>
    <dgm:cxn modelId="{EE7BA4A0-F097-45B5-B50E-9C54B95FE6BC}" type="presParOf" srcId="{684A3CE2-446E-4FC2-8DAF-06C799EABFDE}" destId="{5ACAA054-A9BF-4450-BDCB-67F4D8296789}" srcOrd="2" destOrd="0" presId="urn:microsoft.com/office/officeart/2005/8/layout/chevron1"/>
    <dgm:cxn modelId="{36F4BA7E-1BB2-4071-A68C-8D48F6F854A1}" type="presParOf" srcId="{684A3CE2-446E-4FC2-8DAF-06C799EABFDE}" destId="{039DCA42-A472-48D2-9E0E-C0C1AE1DB917}" srcOrd="3" destOrd="0" presId="urn:microsoft.com/office/officeart/2005/8/layout/chevron1"/>
    <dgm:cxn modelId="{A9B38E18-5561-435C-87EF-43671AF12CD5}" type="presParOf" srcId="{684A3CE2-446E-4FC2-8DAF-06C799EABFDE}" destId="{DB9D1D82-2DE7-4017-8F49-EF035F154044}" srcOrd="4" destOrd="0" presId="urn:microsoft.com/office/officeart/2005/8/layout/chevron1"/>
    <dgm:cxn modelId="{A902940B-62B2-420E-94CF-F3A3F37290A5}" type="presParOf" srcId="{684A3CE2-446E-4FC2-8DAF-06C799EABFDE}" destId="{B7356301-2024-49FB-87C2-388D7909D515}" srcOrd="5" destOrd="0" presId="urn:microsoft.com/office/officeart/2005/8/layout/chevron1"/>
    <dgm:cxn modelId="{856FA20A-3DFE-4FF5-A2E2-870CDC12B8AD}" type="presParOf" srcId="{684A3CE2-446E-4FC2-8DAF-06C799EABFDE}" destId="{61840276-3EFD-48EC-847B-F91079E5B414}"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5B68FC-0B92-4EEE-8D06-846AC0B93771}"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43346DD6-F8A2-449C-A4F8-1002582AECFC}">
      <dgm:prSet phldrT="[Text]"/>
      <dgm:spPr/>
      <dgm:t>
        <a:bodyPr/>
        <a:lstStyle/>
        <a:p>
          <a:r>
            <a:rPr lang="en-US" dirty="0" smtClean="0"/>
            <a:t>What we know</a:t>
          </a:r>
          <a:endParaRPr lang="en-US" dirty="0"/>
        </a:p>
      </dgm:t>
    </dgm:pt>
    <dgm:pt modelId="{8C7F9E33-69A8-4CA2-90A3-70F5B311364E}" type="parTrans" cxnId="{DD3CE668-5388-4C8C-BEC6-0412DFBB0D52}">
      <dgm:prSet/>
      <dgm:spPr/>
      <dgm:t>
        <a:bodyPr/>
        <a:lstStyle/>
        <a:p>
          <a:endParaRPr lang="en-US"/>
        </a:p>
      </dgm:t>
    </dgm:pt>
    <dgm:pt modelId="{6341374E-E7A7-448C-B5FE-1AC4171DA4D9}" type="sibTrans" cxnId="{DD3CE668-5388-4C8C-BEC6-0412DFBB0D52}">
      <dgm:prSet/>
      <dgm:spPr/>
      <dgm:t>
        <a:bodyPr/>
        <a:lstStyle/>
        <a:p>
          <a:endParaRPr lang="en-US"/>
        </a:p>
      </dgm:t>
    </dgm:pt>
    <dgm:pt modelId="{C6CD7572-0A8C-4F9C-97DD-20FC7ACBDF6F}">
      <dgm:prSet phldrT="[Text]"/>
      <dgm:spPr/>
      <dgm:t>
        <a:bodyPr/>
        <a:lstStyle/>
        <a:p>
          <a:r>
            <a:rPr lang="en-US" dirty="0" smtClean="0"/>
            <a:t>What we don’t know</a:t>
          </a:r>
          <a:endParaRPr lang="en-US" dirty="0"/>
        </a:p>
      </dgm:t>
    </dgm:pt>
    <dgm:pt modelId="{B2563A12-9B6C-42D3-8B41-12C7D7C576B3}" type="parTrans" cxnId="{9C95FCDC-D95C-479A-A43D-F9CD34C75033}">
      <dgm:prSet/>
      <dgm:spPr/>
      <dgm:t>
        <a:bodyPr/>
        <a:lstStyle/>
        <a:p>
          <a:endParaRPr lang="en-US"/>
        </a:p>
      </dgm:t>
    </dgm:pt>
    <dgm:pt modelId="{C10728CF-FB9B-4536-AF2D-9C704DBCEE9E}" type="sibTrans" cxnId="{9C95FCDC-D95C-479A-A43D-F9CD34C75033}">
      <dgm:prSet/>
      <dgm:spPr/>
      <dgm:t>
        <a:bodyPr/>
        <a:lstStyle/>
        <a:p>
          <a:endParaRPr lang="en-US"/>
        </a:p>
      </dgm:t>
    </dgm:pt>
    <dgm:pt modelId="{FC719A4E-F398-4BDB-B278-5C2E8E5DBFD4}">
      <dgm:prSet phldrT="[Text]"/>
      <dgm:spPr/>
      <dgm:t>
        <a:bodyPr/>
        <a:lstStyle/>
        <a:p>
          <a:r>
            <a:rPr lang="en-US" dirty="0" smtClean="0"/>
            <a:t>Next Steps?</a:t>
          </a:r>
          <a:endParaRPr lang="en-US" dirty="0"/>
        </a:p>
      </dgm:t>
    </dgm:pt>
    <dgm:pt modelId="{2C080F4D-3B78-4352-8CCD-27AE6D078077}" type="parTrans" cxnId="{6AF94999-F223-4A26-BDB9-990122B5FD48}">
      <dgm:prSet/>
      <dgm:spPr/>
      <dgm:t>
        <a:bodyPr/>
        <a:lstStyle/>
        <a:p>
          <a:endParaRPr lang="en-US"/>
        </a:p>
      </dgm:t>
    </dgm:pt>
    <dgm:pt modelId="{A77D48BB-3F47-4192-B0C0-1488F3DCCCAA}" type="sibTrans" cxnId="{6AF94999-F223-4A26-BDB9-990122B5FD48}">
      <dgm:prSet/>
      <dgm:spPr/>
      <dgm:t>
        <a:bodyPr/>
        <a:lstStyle/>
        <a:p>
          <a:endParaRPr lang="en-US"/>
        </a:p>
      </dgm:t>
    </dgm:pt>
    <dgm:pt modelId="{57D68D85-7656-4ED8-8483-B5C7E34C667C}">
      <dgm:prSet phldrT="[Text]"/>
      <dgm:spPr/>
      <dgm:t>
        <a:bodyPr/>
        <a:lstStyle/>
        <a:p>
          <a:r>
            <a:rPr lang="en-US" dirty="0" smtClean="0"/>
            <a:t>$7B will not be enough to launch FirstNet nationally </a:t>
          </a:r>
          <a:endParaRPr lang="en-US" dirty="0"/>
        </a:p>
      </dgm:t>
    </dgm:pt>
    <dgm:pt modelId="{92E23C44-7617-47A1-B05D-A06999E4CC6F}" type="parTrans" cxnId="{CE45BE86-5964-4854-A85B-DEC708D2FC3B}">
      <dgm:prSet/>
      <dgm:spPr/>
      <dgm:t>
        <a:bodyPr/>
        <a:lstStyle/>
        <a:p>
          <a:endParaRPr lang="en-US"/>
        </a:p>
      </dgm:t>
    </dgm:pt>
    <dgm:pt modelId="{B79664AE-C5BD-4493-AF68-5D707121EBAB}" type="sibTrans" cxnId="{CE45BE86-5964-4854-A85B-DEC708D2FC3B}">
      <dgm:prSet/>
      <dgm:spPr/>
      <dgm:t>
        <a:bodyPr/>
        <a:lstStyle/>
        <a:p>
          <a:endParaRPr lang="en-US"/>
        </a:p>
      </dgm:t>
    </dgm:pt>
    <dgm:pt modelId="{FA689676-A08E-479E-92AC-926C53298303}">
      <dgm:prSet phldrT="[Text]"/>
      <dgm:spPr/>
      <dgm:t>
        <a:bodyPr/>
        <a:lstStyle/>
        <a:p>
          <a:r>
            <a:rPr lang="en-US" dirty="0" smtClean="0"/>
            <a:t>On an average day, it is unlikely public safety will use all of the available spectrum </a:t>
          </a:r>
          <a:endParaRPr lang="en-US" dirty="0"/>
        </a:p>
      </dgm:t>
    </dgm:pt>
    <dgm:pt modelId="{EBE6E4B5-206D-40F5-93E0-95D85C672462}" type="parTrans" cxnId="{3D7DC1B7-1CD9-4304-BC9B-8968BFC3D85D}">
      <dgm:prSet/>
      <dgm:spPr/>
      <dgm:t>
        <a:bodyPr/>
        <a:lstStyle/>
        <a:p>
          <a:endParaRPr lang="en-US"/>
        </a:p>
      </dgm:t>
    </dgm:pt>
    <dgm:pt modelId="{1AEFAC88-CF7F-4036-BAFF-C5011A935E1A}" type="sibTrans" cxnId="{3D7DC1B7-1CD9-4304-BC9B-8968BFC3D85D}">
      <dgm:prSet/>
      <dgm:spPr/>
      <dgm:t>
        <a:bodyPr/>
        <a:lstStyle/>
        <a:p>
          <a:endParaRPr lang="en-US"/>
        </a:p>
      </dgm:t>
    </dgm:pt>
    <dgm:pt modelId="{941F6F38-4E2E-4CE7-BE63-3717A19D9B28}">
      <dgm:prSet phldrT="[Text]"/>
      <dgm:spPr/>
      <dgm:t>
        <a:bodyPr/>
        <a:lstStyle/>
        <a:p>
          <a:r>
            <a:rPr lang="en-US" dirty="0" smtClean="0"/>
            <a:t>Excess capacity is highly valuable</a:t>
          </a:r>
          <a:endParaRPr lang="en-US" dirty="0"/>
        </a:p>
      </dgm:t>
    </dgm:pt>
    <dgm:pt modelId="{2DD4983A-52CC-4A07-9A9E-BFA043A0F9E7}" type="parTrans" cxnId="{80BDD534-30FF-4D81-8581-0CBE5BC892B8}">
      <dgm:prSet/>
      <dgm:spPr/>
      <dgm:t>
        <a:bodyPr/>
        <a:lstStyle/>
        <a:p>
          <a:endParaRPr lang="en-US"/>
        </a:p>
      </dgm:t>
    </dgm:pt>
    <dgm:pt modelId="{6B96EEEC-B766-41A4-A2A6-0FEBB3E1D2A7}" type="sibTrans" cxnId="{80BDD534-30FF-4D81-8581-0CBE5BC892B8}">
      <dgm:prSet/>
      <dgm:spPr/>
      <dgm:t>
        <a:bodyPr/>
        <a:lstStyle/>
        <a:p>
          <a:endParaRPr lang="en-US"/>
        </a:p>
      </dgm:t>
    </dgm:pt>
    <dgm:pt modelId="{2DB9072B-ED35-4FD3-84D7-830087A9778A}">
      <dgm:prSet phldrT="[Text]"/>
      <dgm:spPr/>
      <dgm:t>
        <a:bodyPr/>
        <a:lstStyle/>
        <a:p>
          <a:r>
            <a:rPr lang="en-US" dirty="0" smtClean="0"/>
            <a:t>Whether a national or regional PPP will come to life</a:t>
          </a:r>
          <a:endParaRPr lang="en-US" dirty="0"/>
        </a:p>
      </dgm:t>
    </dgm:pt>
    <dgm:pt modelId="{895C7170-56F4-40ED-B16F-780C7817724D}" type="parTrans" cxnId="{AD38B81A-9D73-4215-A705-24ED16C14531}">
      <dgm:prSet/>
      <dgm:spPr/>
      <dgm:t>
        <a:bodyPr/>
        <a:lstStyle/>
        <a:p>
          <a:endParaRPr lang="en-US"/>
        </a:p>
      </dgm:t>
    </dgm:pt>
    <dgm:pt modelId="{3ACA8F8C-32A2-41DD-818A-1CF9D0408382}" type="sibTrans" cxnId="{AD38B81A-9D73-4215-A705-24ED16C14531}">
      <dgm:prSet/>
      <dgm:spPr/>
      <dgm:t>
        <a:bodyPr/>
        <a:lstStyle/>
        <a:p>
          <a:endParaRPr lang="en-US"/>
        </a:p>
      </dgm:t>
    </dgm:pt>
    <dgm:pt modelId="{FCDC5711-F51C-4A4A-ADA8-EC74035AD542}">
      <dgm:prSet phldrT="[Text]"/>
      <dgm:spPr/>
      <dgm:t>
        <a:bodyPr/>
        <a:lstStyle/>
        <a:p>
          <a:r>
            <a:rPr lang="en-US" dirty="0" smtClean="0"/>
            <a:t>A PPP could be a perfect way to bring together private equity industry, the Federal government, and local public safety</a:t>
          </a:r>
          <a:endParaRPr lang="en-US" dirty="0"/>
        </a:p>
      </dgm:t>
    </dgm:pt>
    <dgm:pt modelId="{B23607FD-9396-4F4D-8850-1055DCB881A0}" type="parTrans" cxnId="{A80F92A2-5E95-4406-8130-A5D20B3C277E}">
      <dgm:prSet/>
      <dgm:spPr/>
      <dgm:t>
        <a:bodyPr/>
        <a:lstStyle/>
        <a:p>
          <a:endParaRPr lang="en-US"/>
        </a:p>
      </dgm:t>
    </dgm:pt>
    <dgm:pt modelId="{98F5D244-3729-4BEB-B6E1-3D91C6595A41}" type="sibTrans" cxnId="{A80F92A2-5E95-4406-8130-A5D20B3C277E}">
      <dgm:prSet/>
      <dgm:spPr/>
      <dgm:t>
        <a:bodyPr/>
        <a:lstStyle/>
        <a:p>
          <a:endParaRPr lang="en-US"/>
        </a:p>
      </dgm:t>
    </dgm:pt>
    <dgm:pt modelId="{F07EA3D0-4461-4146-981B-11B66D38E659}">
      <dgm:prSet phldrT="[Text]"/>
      <dgm:spPr/>
      <dgm:t>
        <a:bodyPr/>
        <a:lstStyle/>
        <a:p>
          <a:r>
            <a:rPr lang="en-US" dirty="0" smtClean="0"/>
            <a:t>Who potential PPP partners might be</a:t>
          </a:r>
          <a:endParaRPr lang="en-US" dirty="0"/>
        </a:p>
      </dgm:t>
    </dgm:pt>
    <dgm:pt modelId="{CC29D1E9-2484-4912-B445-8B96322692FB}" type="parTrans" cxnId="{40522C25-A1B3-4F7D-A09D-E76E47F3CA5C}">
      <dgm:prSet/>
      <dgm:spPr/>
      <dgm:t>
        <a:bodyPr/>
        <a:lstStyle/>
        <a:p>
          <a:endParaRPr lang="en-US"/>
        </a:p>
      </dgm:t>
    </dgm:pt>
    <dgm:pt modelId="{098A70D4-2F32-41FF-9A6B-7FFE7D5947BC}" type="sibTrans" cxnId="{40522C25-A1B3-4F7D-A09D-E76E47F3CA5C}">
      <dgm:prSet/>
      <dgm:spPr/>
      <dgm:t>
        <a:bodyPr/>
        <a:lstStyle/>
        <a:p>
          <a:endParaRPr lang="en-US"/>
        </a:p>
      </dgm:t>
    </dgm:pt>
    <dgm:pt modelId="{ABEAA6B0-F57B-43DB-95F5-90DC3F798FF3}">
      <dgm:prSet phldrT="[Text]"/>
      <dgm:spPr/>
      <dgm:t>
        <a:bodyPr/>
        <a:lstStyle/>
        <a:p>
          <a:r>
            <a:rPr lang="en-US" dirty="0" smtClean="0"/>
            <a:t>How, or if, excess capacity will be monetized</a:t>
          </a:r>
          <a:endParaRPr lang="en-US" dirty="0"/>
        </a:p>
      </dgm:t>
    </dgm:pt>
    <dgm:pt modelId="{BDC1BEB6-F09F-4E7C-ADFC-A4A9D86F258D}" type="parTrans" cxnId="{4D857829-41A4-4A4E-988E-49CDA9792B31}">
      <dgm:prSet/>
      <dgm:spPr/>
      <dgm:t>
        <a:bodyPr/>
        <a:lstStyle/>
        <a:p>
          <a:endParaRPr lang="en-US"/>
        </a:p>
      </dgm:t>
    </dgm:pt>
    <dgm:pt modelId="{DBECAC80-F397-4A63-AC4D-A0EB5E588A40}" type="sibTrans" cxnId="{4D857829-41A4-4A4E-988E-49CDA9792B31}">
      <dgm:prSet/>
      <dgm:spPr/>
      <dgm:t>
        <a:bodyPr/>
        <a:lstStyle/>
        <a:p>
          <a:endParaRPr lang="en-US"/>
        </a:p>
      </dgm:t>
    </dgm:pt>
    <dgm:pt modelId="{70FF7C59-A178-4069-8A89-067C1DA15091}">
      <dgm:prSet phldrT="[Text]"/>
      <dgm:spPr/>
      <dgm:t>
        <a:bodyPr/>
        <a:lstStyle/>
        <a:p>
          <a:r>
            <a:rPr lang="en-US" dirty="0" smtClean="0"/>
            <a:t>FirstNet will provide greater clarity and guidance on the national PPP plan</a:t>
          </a:r>
          <a:endParaRPr lang="en-US" dirty="0"/>
        </a:p>
      </dgm:t>
    </dgm:pt>
    <dgm:pt modelId="{B2C8BF21-2715-4958-AA89-D59412FADFAA}" type="parTrans" cxnId="{8D7F2B38-93F9-4EC7-B946-12EC19C0A0B5}">
      <dgm:prSet/>
      <dgm:spPr/>
      <dgm:t>
        <a:bodyPr/>
        <a:lstStyle/>
        <a:p>
          <a:endParaRPr lang="en-US"/>
        </a:p>
      </dgm:t>
    </dgm:pt>
    <dgm:pt modelId="{1F5E8F52-845A-4828-A3FE-97FF27C01ECB}" type="sibTrans" cxnId="{8D7F2B38-93F9-4EC7-B946-12EC19C0A0B5}">
      <dgm:prSet/>
      <dgm:spPr/>
      <dgm:t>
        <a:bodyPr/>
        <a:lstStyle/>
        <a:p>
          <a:endParaRPr lang="en-US"/>
        </a:p>
      </dgm:t>
    </dgm:pt>
    <dgm:pt modelId="{A63A8D77-6B05-415C-B35A-7CF9196B0BB5}">
      <dgm:prSet phldrT="[Text]"/>
      <dgm:spPr/>
      <dgm:t>
        <a:bodyPr/>
        <a:lstStyle/>
        <a:p>
          <a:r>
            <a:rPr lang="en-US" dirty="0" smtClean="0"/>
            <a:t>RFPs will help better define possible PPP arrangements</a:t>
          </a:r>
          <a:endParaRPr lang="en-US" dirty="0"/>
        </a:p>
      </dgm:t>
    </dgm:pt>
    <dgm:pt modelId="{93E381F9-052C-42DA-A4FA-C27B443BC30F}" type="parTrans" cxnId="{AA8AA046-927A-4EBC-AB21-E13F531EC18B}">
      <dgm:prSet/>
      <dgm:spPr/>
      <dgm:t>
        <a:bodyPr/>
        <a:lstStyle/>
        <a:p>
          <a:endParaRPr lang="en-US"/>
        </a:p>
      </dgm:t>
    </dgm:pt>
    <dgm:pt modelId="{7FDB6F54-D8E5-46D9-9100-288E784BD712}" type="sibTrans" cxnId="{AA8AA046-927A-4EBC-AB21-E13F531EC18B}">
      <dgm:prSet/>
      <dgm:spPr/>
      <dgm:t>
        <a:bodyPr/>
        <a:lstStyle/>
        <a:p>
          <a:endParaRPr lang="en-US"/>
        </a:p>
      </dgm:t>
    </dgm:pt>
    <dgm:pt modelId="{E8A5E880-3A20-4226-AA31-1A8CFE01EDAD}">
      <dgm:prSet phldrT="[Text]"/>
      <dgm:spPr/>
      <dgm:t>
        <a:bodyPr/>
        <a:lstStyle/>
        <a:p>
          <a:r>
            <a:rPr lang="en-US" dirty="0" smtClean="0"/>
            <a:t>Maryland will continue to consider PPPs at the state, regional, and national levels</a:t>
          </a:r>
          <a:endParaRPr lang="en-US" dirty="0"/>
        </a:p>
      </dgm:t>
    </dgm:pt>
    <dgm:pt modelId="{620FC1AB-0979-4F42-A320-67893107D96E}" type="parTrans" cxnId="{B6FE5207-707F-49BF-8D52-DA7772B76CF6}">
      <dgm:prSet/>
      <dgm:spPr/>
      <dgm:t>
        <a:bodyPr/>
        <a:lstStyle/>
        <a:p>
          <a:endParaRPr lang="en-US"/>
        </a:p>
      </dgm:t>
    </dgm:pt>
    <dgm:pt modelId="{136743FE-57B2-48DB-8E48-C39FF104D110}" type="sibTrans" cxnId="{B6FE5207-707F-49BF-8D52-DA7772B76CF6}">
      <dgm:prSet/>
      <dgm:spPr/>
      <dgm:t>
        <a:bodyPr/>
        <a:lstStyle/>
        <a:p>
          <a:endParaRPr lang="en-US"/>
        </a:p>
      </dgm:t>
    </dgm:pt>
    <dgm:pt modelId="{ACAE09D6-7B9B-4B16-909D-E96AD04147F2}" type="pres">
      <dgm:prSet presAssocID="{E05B68FC-0B92-4EEE-8D06-846AC0B93771}" presName="linear" presStyleCnt="0">
        <dgm:presLayoutVars>
          <dgm:dir/>
          <dgm:animLvl val="lvl"/>
          <dgm:resizeHandles val="exact"/>
        </dgm:presLayoutVars>
      </dgm:prSet>
      <dgm:spPr/>
      <dgm:t>
        <a:bodyPr/>
        <a:lstStyle/>
        <a:p>
          <a:endParaRPr lang="en-US"/>
        </a:p>
      </dgm:t>
    </dgm:pt>
    <dgm:pt modelId="{F9C8826E-8B69-4F3D-80CC-ACE32A5D41C5}" type="pres">
      <dgm:prSet presAssocID="{43346DD6-F8A2-449C-A4F8-1002582AECFC}" presName="parentLin" presStyleCnt="0"/>
      <dgm:spPr/>
    </dgm:pt>
    <dgm:pt modelId="{49897954-663D-472B-A222-36CCF01F5744}" type="pres">
      <dgm:prSet presAssocID="{43346DD6-F8A2-449C-A4F8-1002582AECFC}" presName="parentLeftMargin" presStyleLbl="node1" presStyleIdx="0" presStyleCnt="3"/>
      <dgm:spPr/>
      <dgm:t>
        <a:bodyPr/>
        <a:lstStyle/>
        <a:p>
          <a:endParaRPr lang="en-US"/>
        </a:p>
      </dgm:t>
    </dgm:pt>
    <dgm:pt modelId="{91BF2853-AC40-46AF-99DB-B2260F00FAB7}" type="pres">
      <dgm:prSet presAssocID="{43346DD6-F8A2-449C-A4F8-1002582AECFC}" presName="parentText" presStyleLbl="node1" presStyleIdx="0" presStyleCnt="3">
        <dgm:presLayoutVars>
          <dgm:chMax val="0"/>
          <dgm:bulletEnabled val="1"/>
        </dgm:presLayoutVars>
      </dgm:prSet>
      <dgm:spPr/>
      <dgm:t>
        <a:bodyPr/>
        <a:lstStyle/>
        <a:p>
          <a:endParaRPr lang="en-US"/>
        </a:p>
      </dgm:t>
    </dgm:pt>
    <dgm:pt modelId="{16020820-FEE4-4E50-BF32-F855B424FA6F}" type="pres">
      <dgm:prSet presAssocID="{43346DD6-F8A2-449C-A4F8-1002582AECFC}" presName="negativeSpace" presStyleCnt="0"/>
      <dgm:spPr/>
    </dgm:pt>
    <dgm:pt modelId="{07FD7685-2F9D-4CED-A788-AF9922A109B9}" type="pres">
      <dgm:prSet presAssocID="{43346DD6-F8A2-449C-A4F8-1002582AECFC}" presName="childText" presStyleLbl="conFgAcc1" presStyleIdx="0" presStyleCnt="3">
        <dgm:presLayoutVars>
          <dgm:bulletEnabled val="1"/>
        </dgm:presLayoutVars>
      </dgm:prSet>
      <dgm:spPr/>
      <dgm:t>
        <a:bodyPr/>
        <a:lstStyle/>
        <a:p>
          <a:endParaRPr lang="en-US"/>
        </a:p>
      </dgm:t>
    </dgm:pt>
    <dgm:pt modelId="{2B8C826C-CAD4-4D65-B32C-D0B9BE835B73}" type="pres">
      <dgm:prSet presAssocID="{6341374E-E7A7-448C-B5FE-1AC4171DA4D9}" presName="spaceBetweenRectangles" presStyleCnt="0"/>
      <dgm:spPr/>
    </dgm:pt>
    <dgm:pt modelId="{3ED04BDE-29B1-445C-BB2A-3F51EFDF9525}" type="pres">
      <dgm:prSet presAssocID="{C6CD7572-0A8C-4F9C-97DD-20FC7ACBDF6F}" presName="parentLin" presStyleCnt="0"/>
      <dgm:spPr/>
    </dgm:pt>
    <dgm:pt modelId="{101FC332-4C48-4800-8448-565606400DC4}" type="pres">
      <dgm:prSet presAssocID="{C6CD7572-0A8C-4F9C-97DD-20FC7ACBDF6F}" presName="parentLeftMargin" presStyleLbl="node1" presStyleIdx="0" presStyleCnt="3"/>
      <dgm:spPr/>
      <dgm:t>
        <a:bodyPr/>
        <a:lstStyle/>
        <a:p>
          <a:endParaRPr lang="en-US"/>
        </a:p>
      </dgm:t>
    </dgm:pt>
    <dgm:pt modelId="{EF522F11-7E56-46EB-85B0-04F41DED3A1F}" type="pres">
      <dgm:prSet presAssocID="{C6CD7572-0A8C-4F9C-97DD-20FC7ACBDF6F}" presName="parentText" presStyleLbl="node1" presStyleIdx="1" presStyleCnt="3">
        <dgm:presLayoutVars>
          <dgm:chMax val="0"/>
          <dgm:bulletEnabled val="1"/>
        </dgm:presLayoutVars>
      </dgm:prSet>
      <dgm:spPr/>
      <dgm:t>
        <a:bodyPr/>
        <a:lstStyle/>
        <a:p>
          <a:endParaRPr lang="en-US"/>
        </a:p>
      </dgm:t>
    </dgm:pt>
    <dgm:pt modelId="{E6AF0E83-00AF-46D1-9C9C-6729B8DDBEAD}" type="pres">
      <dgm:prSet presAssocID="{C6CD7572-0A8C-4F9C-97DD-20FC7ACBDF6F}" presName="negativeSpace" presStyleCnt="0"/>
      <dgm:spPr/>
    </dgm:pt>
    <dgm:pt modelId="{A1D87183-F13C-422F-8F08-B4074DF8ED6F}" type="pres">
      <dgm:prSet presAssocID="{C6CD7572-0A8C-4F9C-97DD-20FC7ACBDF6F}" presName="childText" presStyleLbl="conFgAcc1" presStyleIdx="1" presStyleCnt="3">
        <dgm:presLayoutVars>
          <dgm:bulletEnabled val="1"/>
        </dgm:presLayoutVars>
      </dgm:prSet>
      <dgm:spPr/>
      <dgm:t>
        <a:bodyPr/>
        <a:lstStyle/>
        <a:p>
          <a:endParaRPr lang="en-US"/>
        </a:p>
      </dgm:t>
    </dgm:pt>
    <dgm:pt modelId="{45070B2B-261D-486A-B15C-4CD2131EB437}" type="pres">
      <dgm:prSet presAssocID="{C10728CF-FB9B-4536-AF2D-9C704DBCEE9E}" presName="spaceBetweenRectangles" presStyleCnt="0"/>
      <dgm:spPr/>
    </dgm:pt>
    <dgm:pt modelId="{DACE00AA-B0A7-483D-8DD0-3675155F83D6}" type="pres">
      <dgm:prSet presAssocID="{FC719A4E-F398-4BDB-B278-5C2E8E5DBFD4}" presName="parentLin" presStyleCnt="0"/>
      <dgm:spPr/>
    </dgm:pt>
    <dgm:pt modelId="{5A56B261-CE69-47A3-8278-B6F7583DBA44}" type="pres">
      <dgm:prSet presAssocID="{FC719A4E-F398-4BDB-B278-5C2E8E5DBFD4}" presName="parentLeftMargin" presStyleLbl="node1" presStyleIdx="1" presStyleCnt="3"/>
      <dgm:spPr/>
      <dgm:t>
        <a:bodyPr/>
        <a:lstStyle/>
        <a:p>
          <a:endParaRPr lang="en-US"/>
        </a:p>
      </dgm:t>
    </dgm:pt>
    <dgm:pt modelId="{06D2383B-66FA-4717-BB0E-16E77C2C6BD7}" type="pres">
      <dgm:prSet presAssocID="{FC719A4E-F398-4BDB-B278-5C2E8E5DBFD4}" presName="parentText" presStyleLbl="node1" presStyleIdx="2" presStyleCnt="3">
        <dgm:presLayoutVars>
          <dgm:chMax val="0"/>
          <dgm:bulletEnabled val="1"/>
        </dgm:presLayoutVars>
      </dgm:prSet>
      <dgm:spPr/>
      <dgm:t>
        <a:bodyPr/>
        <a:lstStyle/>
        <a:p>
          <a:endParaRPr lang="en-US"/>
        </a:p>
      </dgm:t>
    </dgm:pt>
    <dgm:pt modelId="{5B30AA0F-8901-4BC3-93AC-086DF244007E}" type="pres">
      <dgm:prSet presAssocID="{FC719A4E-F398-4BDB-B278-5C2E8E5DBFD4}" presName="negativeSpace" presStyleCnt="0"/>
      <dgm:spPr/>
    </dgm:pt>
    <dgm:pt modelId="{958BFBA8-D99F-408F-BBF7-A2B773C46371}" type="pres">
      <dgm:prSet presAssocID="{FC719A4E-F398-4BDB-B278-5C2E8E5DBFD4}" presName="childText" presStyleLbl="conFgAcc1" presStyleIdx="2" presStyleCnt="3">
        <dgm:presLayoutVars>
          <dgm:bulletEnabled val="1"/>
        </dgm:presLayoutVars>
      </dgm:prSet>
      <dgm:spPr/>
      <dgm:t>
        <a:bodyPr/>
        <a:lstStyle/>
        <a:p>
          <a:endParaRPr lang="en-US"/>
        </a:p>
      </dgm:t>
    </dgm:pt>
  </dgm:ptLst>
  <dgm:cxnLst>
    <dgm:cxn modelId="{85D89A8D-8C04-4417-9C87-61AD192F3889}" type="presOf" srcId="{ABEAA6B0-F57B-43DB-95F5-90DC3F798FF3}" destId="{A1D87183-F13C-422F-8F08-B4074DF8ED6F}" srcOrd="0" destOrd="2" presId="urn:microsoft.com/office/officeart/2005/8/layout/list1"/>
    <dgm:cxn modelId="{72C30F2E-5E1A-4D04-B6DA-1EB9866FD1BA}" type="presOf" srcId="{A63A8D77-6B05-415C-B35A-7CF9196B0BB5}" destId="{958BFBA8-D99F-408F-BBF7-A2B773C46371}" srcOrd="0" destOrd="1" presId="urn:microsoft.com/office/officeart/2005/8/layout/list1"/>
    <dgm:cxn modelId="{CE45BE86-5964-4854-A85B-DEC708D2FC3B}" srcId="{43346DD6-F8A2-449C-A4F8-1002582AECFC}" destId="{57D68D85-7656-4ED8-8483-B5C7E34C667C}" srcOrd="0" destOrd="0" parTransId="{92E23C44-7617-47A1-B05D-A06999E4CC6F}" sibTransId="{B79664AE-C5BD-4493-AF68-5D707121EBAB}"/>
    <dgm:cxn modelId="{15D42B47-CF2A-41F4-9C89-2980556F3D8C}" type="presOf" srcId="{E8A5E880-3A20-4226-AA31-1A8CFE01EDAD}" destId="{958BFBA8-D99F-408F-BBF7-A2B773C46371}" srcOrd="0" destOrd="2" presId="urn:microsoft.com/office/officeart/2005/8/layout/list1"/>
    <dgm:cxn modelId="{36FFAD23-E714-4F2E-A193-675A65670083}" type="presOf" srcId="{43346DD6-F8A2-449C-A4F8-1002582AECFC}" destId="{49897954-663D-472B-A222-36CCF01F5744}" srcOrd="0" destOrd="0" presId="urn:microsoft.com/office/officeart/2005/8/layout/list1"/>
    <dgm:cxn modelId="{B6FE5207-707F-49BF-8D52-DA7772B76CF6}" srcId="{FC719A4E-F398-4BDB-B278-5C2E8E5DBFD4}" destId="{E8A5E880-3A20-4226-AA31-1A8CFE01EDAD}" srcOrd="2" destOrd="0" parTransId="{620FC1AB-0979-4F42-A320-67893107D96E}" sibTransId="{136743FE-57B2-48DB-8E48-C39FF104D110}"/>
    <dgm:cxn modelId="{80BDD534-30FF-4D81-8581-0CBE5BC892B8}" srcId="{43346DD6-F8A2-449C-A4F8-1002582AECFC}" destId="{941F6F38-4E2E-4CE7-BE63-3717A19D9B28}" srcOrd="2" destOrd="0" parTransId="{2DD4983A-52CC-4A07-9A9E-BFA043A0F9E7}" sibTransId="{6B96EEEC-B766-41A4-A2A6-0FEBB3E1D2A7}"/>
    <dgm:cxn modelId="{1B883FA8-D468-4627-845F-8C276F0E0C6B}" type="presOf" srcId="{43346DD6-F8A2-449C-A4F8-1002582AECFC}" destId="{91BF2853-AC40-46AF-99DB-B2260F00FAB7}" srcOrd="1" destOrd="0" presId="urn:microsoft.com/office/officeart/2005/8/layout/list1"/>
    <dgm:cxn modelId="{8490D069-87B5-4923-A7A5-FDDBA186624A}" type="presOf" srcId="{C6CD7572-0A8C-4F9C-97DD-20FC7ACBDF6F}" destId="{101FC332-4C48-4800-8448-565606400DC4}" srcOrd="0" destOrd="0" presId="urn:microsoft.com/office/officeart/2005/8/layout/list1"/>
    <dgm:cxn modelId="{C5C6C8D2-5BDB-41FC-9994-052B3D4281D0}" type="presOf" srcId="{E05B68FC-0B92-4EEE-8D06-846AC0B93771}" destId="{ACAE09D6-7B9B-4B16-909D-E96AD04147F2}" srcOrd="0" destOrd="0" presId="urn:microsoft.com/office/officeart/2005/8/layout/list1"/>
    <dgm:cxn modelId="{8D7F2B38-93F9-4EC7-B946-12EC19C0A0B5}" srcId="{FC719A4E-F398-4BDB-B278-5C2E8E5DBFD4}" destId="{70FF7C59-A178-4069-8A89-067C1DA15091}" srcOrd="0" destOrd="0" parTransId="{B2C8BF21-2715-4958-AA89-D59412FADFAA}" sibTransId="{1F5E8F52-845A-4828-A3FE-97FF27C01ECB}"/>
    <dgm:cxn modelId="{9C95FCDC-D95C-479A-A43D-F9CD34C75033}" srcId="{E05B68FC-0B92-4EEE-8D06-846AC0B93771}" destId="{C6CD7572-0A8C-4F9C-97DD-20FC7ACBDF6F}" srcOrd="1" destOrd="0" parTransId="{B2563A12-9B6C-42D3-8B41-12C7D7C576B3}" sibTransId="{C10728CF-FB9B-4536-AF2D-9C704DBCEE9E}"/>
    <dgm:cxn modelId="{8CD30FDC-D585-4614-BB66-855890B7D29D}" type="presOf" srcId="{FC719A4E-F398-4BDB-B278-5C2E8E5DBFD4}" destId="{5A56B261-CE69-47A3-8278-B6F7583DBA44}" srcOrd="0" destOrd="0" presId="urn:microsoft.com/office/officeart/2005/8/layout/list1"/>
    <dgm:cxn modelId="{6ACA56E8-97F0-420B-BE45-BBE0552467B0}" type="presOf" srcId="{C6CD7572-0A8C-4F9C-97DD-20FC7ACBDF6F}" destId="{EF522F11-7E56-46EB-85B0-04F41DED3A1F}" srcOrd="1" destOrd="0" presId="urn:microsoft.com/office/officeart/2005/8/layout/list1"/>
    <dgm:cxn modelId="{6AF94999-F223-4A26-BDB9-990122B5FD48}" srcId="{E05B68FC-0B92-4EEE-8D06-846AC0B93771}" destId="{FC719A4E-F398-4BDB-B278-5C2E8E5DBFD4}" srcOrd="2" destOrd="0" parTransId="{2C080F4D-3B78-4352-8CCD-27AE6D078077}" sibTransId="{A77D48BB-3F47-4192-B0C0-1488F3DCCCAA}"/>
    <dgm:cxn modelId="{AD38B81A-9D73-4215-A705-24ED16C14531}" srcId="{C6CD7572-0A8C-4F9C-97DD-20FC7ACBDF6F}" destId="{2DB9072B-ED35-4FD3-84D7-830087A9778A}" srcOrd="0" destOrd="0" parTransId="{895C7170-56F4-40ED-B16F-780C7817724D}" sibTransId="{3ACA8F8C-32A2-41DD-818A-1CF9D0408382}"/>
    <dgm:cxn modelId="{19880CDC-DD4B-41CB-9839-75931C281582}" type="presOf" srcId="{FA689676-A08E-479E-92AC-926C53298303}" destId="{07FD7685-2F9D-4CED-A788-AF9922A109B9}" srcOrd="0" destOrd="1" presId="urn:microsoft.com/office/officeart/2005/8/layout/list1"/>
    <dgm:cxn modelId="{A80F92A2-5E95-4406-8130-A5D20B3C277E}" srcId="{43346DD6-F8A2-449C-A4F8-1002582AECFC}" destId="{FCDC5711-F51C-4A4A-ADA8-EC74035AD542}" srcOrd="3" destOrd="0" parTransId="{B23607FD-9396-4F4D-8850-1055DCB881A0}" sibTransId="{98F5D244-3729-4BEB-B6E1-3D91C6595A41}"/>
    <dgm:cxn modelId="{3D7DC1B7-1CD9-4304-BC9B-8968BFC3D85D}" srcId="{43346DD6-F8A2-449C-A4F8-1002582AECFC}" destId="{FA689676-A08E-479E-92AC-926C53298303}" srcOrd="1" destOrd="0" parTransId="{EBE6E4B5-206D-40F5-93E0-95D85C672462}" sibTransId="{1AEFAC88-CF7F-4036-BAFF-C5011A935E1A}"/>
    <dgm:cxn modelId="{AA8AA046-927A-4EBC-AB21-E13F531EC18B}" srcId="{FC719A4E-F398-4BDB-B278-5C2E8E5DBFD4}" destId="{A63A8D77-6B05-415C-B35A-7CF9196B0BB5}" srcOrd="1" destOrd="0" parTransId="{93E381F9-052C-42DA-A4FA-C27B443BC30F}" sibTransId="{7FDB6F54-D8E5-46D9-9100-288E784BD712}"/>
    <dgm:cxn modelId="{AAB4DA09-F7D3-4A1C-BC60-BDB1665FB7BD}" type="presOf" srcId="{57D68D85-7656-4ED8-8483-B5C7E34C667C}" destId="{07FD7685-2F9D-4CED-A788-AF9922A109B9}" srcOrd="0" destOrd="0" presId="urn:microsoft.com/office/officeart/2005/8/layout/list1"/>
    <dgm:cxn modelId="{20CADF8C-824E-46A1-B17C-09255BF7928F}" type="presOf" srcId="{2DB9072B-ED35-4FD3-84D7-830087A9778A}" destId="{A1D87183-F13C-422F-8F08-B4074DF8ED6F}" srcOrd="0" destOrd="0" presId="urn:microsoft.com/office/officeart/2005/8/layout/list1"/>
    <dgm:cxn modelId="{D8FDB30D-B8E1-4DF0-92C6-EB927A12500A}" type="presOf" srcId="{941F6F38-4E2E-4CE7-BE63-3717A19D9B28}" destId="{07FD7685-2F9D-4CED-A788-AF9922A109B9}" srcOrd="0" destOrd="2" presId="urn:microsoft.com/office/officeart/2005/8/layout/list1"/>
    <dgm:cxn modelId="{4D857829-41A4-4A4E-988E-49CDA9792B31}" srcId="{C6CD7572-0A8C-4F9C-97DD-20FC7ACBDF6F}" destId="{ABEAA6B0-F57B-43DB-95F5-90DC3F798FF3}" srcOrd="2" destOrd="0" parTransId="{BDC1BEB6-F09F-4E7C-ADFC-A4A9D86F258D}" sibTransId="{DBECAC80-F397-4A63-AC4D-A0EB5E588A40}"/>
    <dgm:cxn modelId="{DD3CE668-5388-4C8C-BEC6-0412DFBB0D52}" srcId="{E05B68FC-0B92-4EEE-8D06-846AC0B93771}" destId="{43346DD6-F8A2-449C-A4F8-1002582AECFC}" srcOrd="0" destOrd="0" parTransId="{8C7F9E33-69A8-4CA2-90A3-70F5B311364E}" sibTransId="{6341374E-E7A7-448C-B5FE-1AC4171DA4D9}"/>
    <dgm:cxn modelId="{9A3F1196-EF71-4F62-A0CC-ADE664292A9B}" type="presOf" srcId="{FC719A4E-F398-4BDB-B278-5C2E8E5DBFD4}" destId="{06D2383B-66FA-4717-BB0E-16E77C2C6BD7}" srcOrd="1" destOrd="0" presId="urn:microsoft.com/office/officeart/2005/8/layout/list1"/>
    <dgm:cxn modelId="{40522C25-A1B3-4F7D-A09D-E76E47F3CA5C}" srcId="{C6CD7572-0A8C-4F9C-97DD-20FC7ACBDF6F}" destId="{F07EA3D0-4461-4146-981B-11B66D38E659}" srcOrd="1" destOrd="0" parTransId="{CC29D1E9-2484-4912-B445-8B96322692FB}" sibTransId="{098A70D4-2F32-41FF-9A6B-7FFE7D5947BC}"/>
    <dgm:cxn modelId="{7C4782D0-1962-43DC-85F1-3E0828216256}" type="presOf" srcId="{70FF7C59-A178-4069-8A89-067C1DA15091}" destId="{958BFBA8-D99F-408F-BBF7-A2B773C46371}" srcOrd="0" destOrd="0" presId="urn:microsoft.com/office/officeart/2005/8/layout/list1"/>
    <dgm:cxn modelId="{AC423999-DD34-4037-A2D5-CFA0EDAAD5DF}" type="presOf" srcId="{F07EA3D0-4461-4146-981B-11B66D38E659}" destId="{A1D87183-F13C-422F-8F08-B4074DF8ED6F}" srcOrd="0" destOrd="1" presId="urn:microsoft.com/office/officeart/2005/8/layout/list1"/>
    <dgm:cxn modelId="{F9B9AF37-742D-4560-81DA-0B35B1903646}" type="presOf" srcId="{FCDC5711-F51C-4A4A-ADA8-EC74035AD542}" destId="{07FD7685-2F9D-4CED-A788-AF9922A109B9}" srcOrd="0" destOrd="3" presId="urn:microsoft.com/office/officeart/2005/8/layout/list1"/>
    <dgm:cxn modelId="{1C1079B7-6A11-45E5-85F9-48E6C1B8DBBD}" type="presParOf" srcId="{ACAE09D6-7B9B-4B16-909D-E96AD04147F2}" destId="{F9C8826E-8B69-4F3D-80CC-ACE32A5D41C5}" srcOrd="0" destOrd="0" presId="urn:microsoft.com/office/officeart/2005/8/layout/list1"/>
    <dgm:cxn modelId="{8841A964-7096-4667-83C5-BB605D2DC313}" type="presParOf" srcId="{F9C8826E-8B69-4F3D-80CC-ACE32A5D41C5}" destId="{49897954-663D-472B-A222-36CCF01F5744}" srcOrd="0" destOrd="0" presId="urn:microsoft.com/office/officeart/2005/8/layout/list1"/>
    <dgm:cxn modelId="{A2C057DE-A538-4753-BBA7-6486B7976A5E}" type="presParOf" srcId="{F9C8826E-8B69-4F3D-80CC-ACE32A5D41C5}" destId="{91BF2853-AC40-46AF-99DB-B2260F00FAB7}" srcOrd="1" destOrd="0" presId="urn:microsoft.com/office/officeart/2005/8/layout/list1"/>
    <dgm:cxn modelId="{EFAA78E8-5FDC-4041-88C2-BB15507A1079}" type="presParOf" srcId="{ACAE09D6-7B9B-4B16-909D-E96AD04147F2}" destId="{16020820-FEE4-4E50-BF32-F855B424FA6F}" srcOrd="1" destOrd="0" presId="urn:microsoft.com/office/officeart/2005/8/layout/list1"/>
    <dgm:cxn modelId="{85DD12F0-0B83-4114-AD87-93DDC48A3241}" type="presParOf" srcId="{ACAE09D6-7B9B-4B16-909D-E96AD04147F2}" destId="{07FD7685-2F9D-4CED-A788-AF9922A109B9}" srcOrd="2" destOrd="0" presId="urn:microsoft.com/office/officeart/2005/8/layout/list1"/>
    <dgm:cxn modelId="{0CD05AA8-5276-4849-93EE-3D91AACFC5CE}" type="presParOf" srcId="{ACAE09D6-7B9B-4B16-909D-E96AD04147F2}" destId="{2B8C826C-CAD4-4D65-B32C-D0B9BE835B73}" srcOrd="3" destOrd="0" presId="urn:microsoft.com/office/officeart/2005/8/layout/list1"/>
    <dgm:cxn modelId="{E0601DC0-7FCB-48B5-B583-D25C254C3578}" type="presParOf" srcId="{ACAE09D6-7B9B-4B16-909D-E96AD04147F2}" destId="{3ED04BDE-29B1-445C-BB2A-3F51EFDF9525}" srcOrd="4" destOrd="0" presId="urn:microsoft.com/office/officeart/2005/8/layout/list1"/>
    <dgm:cxn modelId="{20FE9970-3EC3-487F-92AB-F1EA42091CA1}" type="presParOf" srcId="{3ED04BDE-29B1-445C-BB2A-3F51EFDF9525}" destId="{101FC332-4C48-4800-8448-565606400DC4}" srcOrd="0" destOrd="0" presId="urn:microsoft.com/office/officeart/2005/8/layout/list1"/>
    <dgm:cxn modelId="{93F024BD-EE4C-4154-B8A9-2B501C4FFA1D}" type="presParOf" srcId="{3ED04BDE-29B1-445C-BB2A-3F51EFDF9525}" destId="{EF522F11-7E56-46EB-85B0-04F41DED3A1F}" srcOrd="1" destOrd="0" presId="urn:microsoft.com/office/officeart/2005/8/layout/list1"/>
    <dgm:cxn modelId="{C486EDDD-9735-4842-87AF-304EBB25ED3C}" type="presParOf" srcId="{ACAE09D6-7B9B-4B16-909D-E96AD04147F2}" destId="{E6AF0E83-00AF-46D1-9C9C-6729B8DDBEAD}" srcOrd="5" destOrd="0" presId="urn:microsoft.com/office/officeart/2005/8/layout/list1"/>
    <dgm:cxn modelId="{8293D59E-158A-4B8E-847D-627BA304F2DB}" type="presParOf" srcId="{ACAE09D6-7B9B-4B16-909D-E96AD04147F2}" destId="{A1D87183-F13C-422F-8F08-B4074DF8ED6F}" srcOrd="6" destOrd="0" presId="urn:microsoft.com/office/officeart/2005/8/layout/list1"/>
    <dgm:cxn modelId="{FCC825AF-DD12-4433-BFA7-95893048C2EB}" type="presParOf" srcId="{ACAE09D6-7B9B-4B16-909D-E96AD04147F2}" destId="{45070B2B-261D-486A-B15C-4CD2131EB437}" srcOrd="7" destOrd="0" presId="urn:microsoft.com/office/officeart/2005/8/layout/list1"/>
    <dgm:cxn modelId="{1919510E-FA65-48CF-9AF1-16D9BA393893}" type="presParOf" srcId="{ACAE09D6-7B9B-4B16-909D-E96AD04147F2}" destId="{DACE00AA-B0A7-483D-8DD0-3675155F83D6}" srcOrd="8" destOrd="0" presId="urn:microsoft.com/office/officeart/2005/8/layout/list1"/>
    <dgm:cxn modelId="{6A7091B2-1808-4014-A331-4152B6C79A7E}" type="presParOf" srcId="{DACE00AA-B0A7-483D-8DD0-3675155F83D6}" destId="{5A56B261-CE69-47A3-8278-B6F7583DBA44}" srcOrd="0" destOrd="0" presId="urn:microsoft.com/office/officeart/2005/8/layout/list1"/>
    <dgm:cxn modelId="{1B3E34AC-6061-4887-BB0C-24FA53A6D2E1}" type="presParOf" srcId="{DACE00AA-B0A7-483D-8DD0-3675155F83D6}" destId="{06D2383B-66FA-4717-BB0E-16E77C2C6BD7}" srcOrd="1" destOrd="0" presId="urn:microsoft.com/office/officeart/2005/8/layout/list1"/>
    <dgm:cxn modelId="{07527623-1E27-41BA-AC6D-5D465B109001}" type="presParOf" srcId="{ACAE09D6-7B9B-4B16-909D-E96AD04147F2}" destId="{5B30AA0F-8901-4BC3-93AC-086DF244007E}" srcOrd="9" destOrd="0" presId="urn:microsoft.com/office/officeart/2005/8/layout/list1"/>
    <dgm:cxn modelId="{771EAA90-9F2A-437C-8221-D21378602F64}" type="presParOf" srcId="{ACAE09D6-7B9B-4B16-909D-E96AD04147F2}" destId="{958BFBA8-D99F-408F-BBF7-A2B773C4637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8777D2-D4F9-490A-B751-D18B16A564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13DF9B7-FA48-49CE-9D77-D19565876128}">
      <dgm:prSet phldrT="[Text]"/>
      <dgm:spPr>
        <a:xfrm>
          <a:off x="0" y="37311"/>
          <a:ext cx="6960781" cy="431730"/>
        </a:xfrm>
        <a:solidFill>
          <a:srgbClr val="AD0101">
            <a:hueOff val="0"/>
            <a:satOff val="0"/>
            <a:lumOff val="0"/>
            <a:alphaOff val="0"/>
          </a:srgbClr>
        </a:solidFill>
        <a:ln w="22225"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mn-lt"/>
              <a:ea typeface="+mn-ea"/>
              <a:cs typeface="+mn-cs"/>
            </a:rPr>
            <a:t>Utility</a:t>
          </a:r>
          <a:endParaRPr lang="en-US" dirty="0">
            <a:solidFill>
              <a:sysClr val="window" lastClr="FFFFFF"/>
            </a:solidFill>
            <a:latin typeface="+mn-lt"/>
            <a:ea typeface="+mn-ea"/>
            <a:cs typeface="+mn-cs"/>
          </a:endParaRPr>
        </a:p>
      </dgm:t>
    </dgm:pt>
    <dgm:pt modelId="{26F3C079-AF16-46A0-919D-88A87775D645}" type="parTrans" cxnId="{6E5C8536-A0BE-47A2-8690-CEE78EF2F999}">
      <dgm:prSet/>
      <dgm:spPr/>
      <dgm:t>
        <a:bodyPr/>
        <a:lstStyle/>
        <a:p>
          <a:endParaRPr lang="en-US"/>
        </a:p>
      </dgm:t>
    </dgm:pt>
    <dgm:pt modelId="{A0E0AA53-6C3F-4D1C-B583-706872B359E1}" type="sibTrans" cxnId="{6E5C8536-A0BE-47A2-8690-CEE78EF2F999}">
      <dgm:prSet/>
      <dgm:spPr/>
      <dgm:t>
        <a:bodyPr/>
        <a:lstStyle/>
        <a:p>
          <a:endParaRPr lang="en-US"/>
        </a:p>
      </dgm:t>
    </dgm:pt>
    <dgm:pt modelId="{4461A570-566D-450A-89F3-63F18A86A760}">
      <dgm:prSet phldrT="[Text]"/>
      <dgm:spPr>
        <a:xfrm>
          <a:off x="0" y="469041"/>
          <a:ext cx="6960781" cy="484380"/>
        </a:xfrm>
        <a:noFill/>
        <a:ln>
          <a:noFill/>
        </a:ln>
        <a:effectLst/>
      </dgm:spPr>
      <dgm:t>
        <a:bodyPr/>
        <a:lstStyle/>
        <a:p>
          <a:r>
            <a:rPr lang="en-US" dirty="0" smtClean="0">
              <a:solidFill>
                <a:sysClr val="windowText" lastClr="000000">
                  <a:hueOff val="0"/>
                  <a:satOff val="0"/>
                  <a:lumOff val="0"/>
                  <a:alphaOff val="0"/>
                </a:sysClr>
              </a:solidFill>
              <a:latin typeface="+mn-lt"/>
              <a:ea typeface="+mn-ea"/>
              <a:cs typeface="+mn-cs"/>
            </a:rPr>
            <a:t>Share infrastructure and maybe spectrum</a:t>
          </a:r>
          <a:endParaRPr lang="en-US" dirty="0">
            <a:solidFill>
              <a:sysClr val="windowText" lastClr="000000">
                <a:hueOff val="0"/>
                <a:satOff val="0"/>
                <a:lumOff val="0"/>
                <a:alphaOff val="0"/>
              </a:sysClr>
            </a:solidFill>
            <a:latin typeface="+mn-lt"/>
            <a:ea typeface="+mn-ea"/>
            <a:cs typeface="+mn-cs"/>
          </a:endParaRPr>
        </a:p>
      </dgm:t>
    </dgm:pt>
    <dgm:pt modelId="{39F465E7-1556-409B-BC9D-A5CAE4105195}" type="parTrans" cxnId="{C5C5C466-3F55-438C-91F6-3A8188D7B7C1}">
      <dgm:prSet/>
      <dgm:spPr/>
      <dgm:t>
        <a:bodyPr/>
        <a:lstStyle/>
        <a:p>
          <a:endParaRPr lang="en-US"/>
        </a:p>
      </dgm:t>
    </dgm:pt>
    <dgm:pt modelId="{21961FBC-06DB-44EF-BC18-C2A14105BF2D}" type="sibTrans" cxnId="{C5C5C466-3F55-438C-91F6-3A8188D7B7C1}">
      <dgm:prSet/>
      <dgm:spPr/>
      <dgm:t>
        <a:bodyPr/>
        <a:lstStyle/>
        <a:p>
          <a:endParaRPr lang="en-US"/>
        </a:p>
      </dgm:t>
    </dgm:pt>
    <dgm:pt modelId="{38E08FD9-28CE-41DD-831C-430B04553D6B}">
      <dgm:prSet phldrT="[Text]"/>
      <dgm:spPr>
        <a:xfrm>
          <a:off x="0" y="953421"/>
          <a:ext cx="6960781" cy="431730"/>
        </a:xfrm>
        <a:solidFill>
          <a:srgbClr val="AD0101">
            <a:hueOff val="0"/>
            <a:satOff val="0"/>
            <a:lumOff val="0"/>
            <a:alphaOff val="0"/>
          </a:srgbClr>
        </a:solidFill>
        <a:ln w="22225"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mn-lt"/>
              <a:ea typeface="+mn-ea"/>
              <a:cs typeface="+mn-cs"/>
            </a:rPr>
            <a:t>Carrier</a:t>
          </a:r>
          <a:endParaRPr lang="en-US" dirty="0">
            <a:solidFill>
              <a:sysClr val="window" lastClr="FFFFFF"/>
            </a:solidFill>
            <a:latin typeface="+mn-lt"/>
            <a:ea typeface="+mn-ea"/>
            <a:cs typeface="+mn-cs"/>
          </a:endParaRPr>
        </a:p>
      </dgm:t>
    </dgm:pt>
    <dgm:pt modelId="{34664C3F-9BD2-4F32-9FC5-F914EDF04D54}" type="parTrans" cxnId="{A6D0FE86-0AC0-44CF-9A3D-D643F644DA55}">
      <dgm:prSet/>
      <dgm:spPr/>
      <dgm:t>
        <a:bodyPr/>
        <a:lstStyle/>
        <a:p>
          <a:endParaRPr lang="en-US"/>
        </a:p>
      </dgm:t>
    </dgm:pt>
    <dgm:pt modelId="{6A0B1CEC-5F02-40DC-A53A-7536B99171FA}" type="sibTrans" cxnId="{A6D0FE86-0AC0-44CF-9A3D-D643F644DA55}">
      <dgm:prSet/>
      <dgm:spPr/>
      <dgm:t>
        <a:bodyPr/>
        <a:lstStyle/>
        <a:p>
          <a:endParaRPr lang="en-US"/>
        </a:p>
      </dgm:t>
    </dgm:pt>
    <dgm:pt modelId="{84B67B16-7FB8-4AF8-BFFD-BC77347CFA5B}">
      <dgm:prSet phldrT="[Text]"/>
      <dgm:spPr>
        <a:xfrm>
          <a:off x="0" y="1385151"/>
          <a:ext cx="6960781" cy="484380"/>
        </a:xfrm>
        <a:noFill/>
        <a:ln>
          <a:noFill/>
        </a:ln>
        <a:effectLst/>
      </dgm:spPr>
      <dgm:t>
        <a:bodyPr/>
        <a:lstStyle/>
        <a:p>
          <a:r>
            <a:rPr lang="en-US" dirty="0" smtClean="0">
              <a:solidFill>
                <a:sysClr val="windowText" lastClr="000000">
                  <a:hueOff val="0"/>
                  <a:satOff val="0"/>
                  <a:lumOff val="0"/>
                  <a:alphaOff val="0"/>
                </a:sysClr>
              </a:solidFill>
              <a:latin typeface="+mn-lt"/>
              <a:ea typeface="+mn-ea"/>
              <a:cs typeface="+mn-cs"/>
            </a:rPr>
            <a:t>Share infrastructure and maybe spectrum</a:t>
          </a:r>
          <a:endParaRPr lang="en-US" dirty="0">
            <a:solidFill>
              <a:sysClr val="windowText" lastClr="000000">
                <a:hueOff val="0"/>
                <a:satOff val="0"/>
                <a:lumOff val="0"/>
                <a:alphaOff val="0"/>
              </a:sysClr>
            </a:solidFill>
            <a:latin typeface="+mn-lt"/>
            <a:ea typeface="+mn-ea"/>
            <a:cs typeface="+mn-cs"/>
          </a:endParaRPr>
        </a:p>
      </dgm:t>
    </dgm:pt>
    <dgm:pt modelId="{7D899379-B26A-4977-86E7-B147D862759E}" type="parTrans" cxnId="{BE1C6D4D-84AF-4B70-B329-E1F463BFAFDB}">
      <dgm:prSet/>
      <dgm:spPr/>
      <dgm:t>
        <a:bodyPr/>
        <a:lstStyle/>
        <a:p>
          <a:endParaRPr lang="en-US"/>
        </a:p>
      </dgm:t>
    </dgm:pt>
    <dgm:pt modelId="{5A65DE68-63AC-481E-8245-8E901E32C8CC}" type="sibTrans" cxnId="{BE1C6D4D-84AF-4B70-B329-E1F463BFAFDB}">
      <dgm:prSet/>
      <dgm:spPr/>
      <dgm:t>
        <a:bodyPr/>
        <a:lstStyle/>
        <a:p>
          <a:endParaRPr lang="en-US"/>
        </a:p>
      </dgm:t>
    </dgm:pt>
    <dgm:pt modelId="{90848EE4-A087-46C6-9EBE-78F114103F34}">
      <dgm:prSet phldrT="[Text]"/>
      <dgm:spPr>
        <a:xfrm>
          <a:off x="0" y="469041"/>
          <a:ext cx="6960781" cy="484380"/>
        </a:xfrm>
        <a:noFill/>
        <a:ln>
          <a:noFill/>
        </a:ln>
        <a:effectLst/>
      </dgm:spPr>
      <dgm:t>
        <a:bodyPr/>
        <a:lstStyle/>
        <a:p>
          <a:r>
            <a:rPr lang="en-US" dirty="0" smtClean="0">
              <a:solidFill>
                <a:sysClr val="windowText" lastClr="000000">
                  <a:hueOff val="0"/>
                  <a:satOff val="0"/>
                  <a:lumOff val="0"/>
                  <a:alphaOff val="0"/>
                </a:sysClr>
              </a:solidFill>
              <a:latin typeface="+mn-lt"/>
              <a:ea typeface="+mn-ea"/>
              <a:cs typeface="+mn-cs"/>
            </a:rPr>
            <a:t>Utility workers and devices become network subscribers, use excess capacity</a:t>
          </a:r>
          <a:endParaRPr lang="en-US" dirty="0">
            <a:solidFill>
              <a:sysClr val="windowText" lastClr="000000">
                <a:hueOff val="0"/>
                <a:satOff val="0"/>
                <a:lumOff val="0"/>
                <a:alphaOff val="0"/>
              </a:sysClr>
            </a:solidFill>
            <a:latin typeface="+mn-lt"/>
            <a:ea typeface="+mn-ea"/>
            <a:cs typeface="+mn-cs"/>
          </a:endParaRPr>
        </a:p>
      </dgm:t>
    </dgm:pt>
    <dgm:pt modelId="{96E38F0C-A0E6-4E8F-B707-B56C0CEF8181}" type="parTrans" cxnId="{335DFFFD-C54B-4789-9737-C0B4EB9350A3}">
      <dgm:prSet/>
      <dgm:spPr/>
      <dgm:t>
        <a:bodyPr/>
        <a:lstStyle/>
        <a:p>
          <a:endParaRPr lang="en-US"/>
        </a:p>
      </dgm:t>
    </dgm:pt>
    <dgm:pt modelId="{BCE8C0F7-BDAD-4FD3-9423-A639F63E676A}" type="sibTrans" cxnId="{335DFFFD-C54B-4789-9737-C0B4EB9350A3}">
      <dgm:prSet/>
      <dgm:spPr/>
      <dgm:t>
        <a:bodyPr/>
        <a:lstStyle/>
        <a:p>
          <a:endParaRPr lang="en-US"/>
        </a:p>
      </dgm:t>
    </dgm:pt>
    <dgm:pt modelId="{40590EFE-85C1-4C60-9FCF-EC4110F5DF66}">
      <dgm:prSet phldrT="[Text]"/>
      <dgm:spPr>
        <a:xfrm>
          <a:off x="0" y="1385151"/>
          <a:ext cx="6960781" cy="484380"/>
        </a:xfrm>
        <a:noFill/>
        <a:ln>
          <a:noFill/>
        </a:ln>
        <a:effectLst/>
      </dgm:spPr>
      <dgm:t>
        <a:bodyPr/>
        <a:lstStyle/>
        <a:p>
          <a:r>
            <a:rPr lang="en-US" dirty="0" smtClean="0">
              <a:solidFill>
                <a:sysClr val="windowText" lastClr="000000">
                  <a:hueOff val="0"/>
                  <a:satOff val="0"/>
                  <a:lumOff val="0"/>
                  <a:alphaOff val="0"/>
                </a:sysClr>
              </a:solidFill>
              <a:latin typeface="+mn-lt"/>
              <a:ea typeface="+mn-ea"/>
              <a:cs typeface="+mn-cs"/>
            </a:rPr>
            <a:t>Commercial carrier subscribers roam onto network, use excess capacity</a:t>
          </a:r>
          <a:endParaRPr lang="en-US" dirty="0">
            <a:solidFill>
              <a:sysClr val="windowText" lastClr="000000">
                <a:hueOff val="0"/>
                <a:satOff val="0"/>
                <a:lumOff val="0"/>
                <a:alphaOff val="0"/>
              </a:sysClr>
            </a:solidFill>
            <a:latin typeface="+mn-lt"/>
            <a:ea typeface="+mn-ea"/>
            <a:cs typeface="+mn-cs"/>
          </a:endParaRPr>
        </a:p>
      </dgm:t>
    </dgm:pt>
    <dgm:pt modelId="{80505D7E-629B-4CD5-9FFA-93E74FE882C0}" type="parTrans" cxnId="{48390DEC-5550-4D8F-AEA1-16716A09D18F}">
      <dgm:prSet/>
      <dgm:spPr/>
      <dgm:t>
        <a:bodyPr/>
        <a:lstStyle/>
        <a:p>
          <a:endParaRPr lang="en-US"/>
        </a:p>
      </dgm:t>
    </dgm:pt>
    <dgm:pt modelId="{8DB4887C-FD3D-49A1-B1AB-D8961D83024A}" type="sibTrans" cxnId="{48390DEC-5550-4D8F-AEA1-16716A09D18F}">
      <dgm:prSet/>
      <dgm:spPr/>
      <dgm:t>
        <a:bodyPr/>
        <a:lstStyle/>
        <a:p>
          <a:endParaRPr lang="en-US"/>
        </a:p>
      </dgm:t>
    </dgm:pt>
    <dgm:pt modelId="{28FF3D86-E998-492C-AE39-499B2AAA60FB}">
      <dgm:prSet phldrT="[Text]"/>
      <dgm:spPr>
        <a:xfrm>
          <a:off x="0" y="1869531"/>
          <a:ext cx="6960781" cy="431730"/>
        </a:xfrm>
        <a:solidFill>
          <a:srgbClr val="AD0101">
            <a:hueOff val="0"/>
            <a:satOff val="0"/>
            <a:lumOff val="0"/>
            <a:alphaOff val="0"/>
          </a:srgbClr>
        </a:solidFill>
        <a:ln w="22225"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mn-lt"/>
              <a:ea typeface="+mn-ea"/>
              <a:cs typeface="+mn-cs"/>
            </a:rPr>
            <a:t>Public-Private Partnership (PPP)</a:t>
          </a:r>
          <a:endParaRPr lang="en-US" dirty="0">
            <a:solidFill>
              <a:sysClr val="window" lastClr="FFFFFF"/>
            </a:solidFill>
            <a:latin typeface="+mn-lt"/>
            <a:ea typeface="+mn-ea"/>
            <a:cs typeface="+mn-cs"/>
          </a:endParaRPr>
        </a:p>
      </dgm:t>
    </dgm:pt>
    <dgm:pt modelId="{D43A1F47-7E84-4C5E-A54C-A92E6C7CA78B}" type="parTrans" cxnId="{F2C35B17-A132-470C-BFFD-A7FB8C6B24B4}">
      <dgm:prSet/>
      <dgm:spPr/>
      <dgm:t>
        <a:bodyPr/>
        <a:lstStyle/>
        <a:p>
          <a:endParaRPr lang="en-US"/>
        </a:p>
      </dgm:t>
    </dgm:pt>
    <dgm:pt modelId="{398BCF6F-9A73-48C8-AF98-1F4B5FF5F92D}" type="sibTrans" cxnId="{F2C35B17-A132-470C-BFFD-A7FB8C6B24B4}">
      <dgm:prSet/>
      <dgm:spPr/>
      <dgm:t>
        <a:bodyPr/>
        <a:lstStyle/>
        <a:p>
          <a:endParaRPr lang="en-US"/>
        </a:p>
      </dgm:t>
    </dgm:pt>
    <dgm:pt modelId="{E28BE56E-263B-4ED6-8062-9C848D6B2615}" type="pres">
      <dgm:prSet presAssocID="{CA8777D2-D4F9-490A-B751-D18B16A56495}" presName="linear" presStyleCnt="0">
        <dgm:presLayoutVars>
          <dgm:animLvl val="lvl"/>
          <dgm:resizeHandles val="exact"/>
        </dgm:presLayoutVars>
      </dgm:prSet>
      <dgm:spPr/>
      <dgm:t>
        <a:bodyPr/>
        <a:lstStyle/>
        <a:p>
          <a:endParaRPr lang="en-US"/>
        </a:p>
      </dgm:t>
    </dgm:pt>
    <dgm:pt modelId="{F0D2D4CD-D491-4914-9534-732C7D02B50D}" type="pres">
      <dgm:prSet presAssocID="{713DF9B7-FA48-49CE-9D77-D19565876128}" presName="parentText" presStyleLbl="node1" presStyleIdx="0" presStyleCnt="3">
        <dgm:presLayoutVars>
          <dgm:chMax val="0"/>
          <dgm:bulletEnabled val="1"/>
        </dgm:presLayoutVars>
      </dgm:prSet>
      <dgm:spPr>
        <a:prstGeom prst="roundRect">
          <a:avLst/>
        </a:prstGeom>
      </dgm:spPr>
      <dgm:t>
        <a:bodyPr/>
        <a:lstStyle/>
        <a:p>
          <a:endParaRPr lang="en-US"/>
        </a:p>
      </dgm:t>
    </dgm:pt>
    <dgm:pt modelId="{18FBF26C-6C58-4478-9F2A-8AEFEBD8C6D1}" type="pres">
      <dgm:prSet presAssocID="{713DF9B7-FA48-49CE-9D77-D19565876128}" presName="childText" presStyleLbl="revTx" presStyleIdx="0" presStyleCnt="2">
        <dgm:presLayoutVars>
          <dgm:bulletEnabled val="1"/>
        </dgm:presLayoutVars>
      </dgm:prSet>
      <dgm:spPr>
        <a:prstGeom prst="rect">
          <a:avLst/>
        </a:prstGeom>
      </dgm:spPr>
      <dgm:t>
        <a:bodyPr/>
        <a:lstStyle/>
        <a:p>
          <a:endParaRPr lang="en-US"/>
        </a:p>
      </dgm:t>
    </dgm:pt>
    <dgm:pt modelId="{4AF77169-34AF-4199-B917-C55AE0079A11}" type="pres">
      <dgm:prSet presAssocID="{38E08FD9-28CE-41DD-831C-430B04553D6B}" presName="parentText" presStyleLbl="node1" presStyleIdx="1" presStyleCnt="3">
        <dgm:presLayoutVars>
          <dgm:chMax val="0"/>
          <dgm:bulletEnabled val="1"/>
        </dgm:presLayoutVars>
      </dgm:prSet>
      <dgm:spPr>
        <a:prstGeom prst="roundRect">
          <a:avLst/>
        </a:prstGeom>
      </dgm:spPr>
      <dgm:t>
        <a:bodyPr/>
        <a:lstStyle/>
        <a:p>
          <a:endParaRPr lang="en-US"/>
        </a:p>
      </dgm:t>
    </dgm:pt>
    <dgm:pt modelId="{8DDFCE81-87BF-4F2B-980C-2229C950A6D6}" type="pres">
      <dgm:prSet presAssocID="{38E08FD9-28CE-41DD-831C-430B04553D6B}" presName="childText" presStyleLbl="revTx" presStyleIdx="1" presStyleCnt="2">
        <dgm:presLayoutVars>
          <dgm:bulletEnabled val="1"/>
        </dgm:presLayoutVars>
      </dgm:prSet>
      <dgm:spPr>
        <a:prstGeom prst="rect">
          <a:avLst/>
        </a:prstGeom>
      </dgm:spPr>
      <dgm:t>
        <a:bodyPr/>
        <a:lstStyle/>
        <a:p>
          <a:endParaRPr lang="en-US"/>
        </a:p>
      </dgm:t>
    </dgm:pt>
    <dgm:pt modelId="{2866555F-989F-4269-897D-923D3BBD82E1}" type="pres">
      <dgm:prSet presAssocID="{28FF3D86-E998-492C-AE39-499B2AAA60FB}" presName="parentText" presStyleLbl="node1" presStyleIdx="2" presStyleCnt="3">
        <dgm:presLayoutVars>
          <dgm:chMax val="0"/>
          <dgm:bulletEnabled val="1"/>
        </dgm:presLayoutVars>
      </dgm:prSet>
      <dgm:spPr>
        <a:prstGeom prst="roundRect">
          <a:avLst/>
        </a:prstGeom>
      </dgm:spPr>
      <dgm:t>
        <a:bodyPr/>
        <a:lstStyle/>
        <a:p>
          <a:endParaRPr lang="en-US"/>
        </a:p>
      </dgm:t>
    </dgm:pt>
  </dgm:ptLst>
  <dgm:cxnLst>
    <dgm:cxn modelId="{A6D0FE86-0AC0-44CF-9A3D-D643F644DA55}" srcId="{CA8777D2-D4F9-490A-B751-D18B16A56495}" destId="{38E08FD9-28CE-41DD-831C-430B04553D6B}" srcOrd="1" destOrd="0" parTransId="{34664C3F-9BD2-4F32-9FC5-F914EDF04D54}" sibTransId="{6A0B1CEC-5F02-40DC-A53A-7536B99171FA}"/>
    <dgm:cxn modelId="{6E5C8536-A0BE-47A2-8690-CEE78EF2F999}" srcId="{CA8777D2-D4F9-490A-B751-D18B16A56495}" destId="{713DF9B7-FA48-49CE-9D77-D19565876128}" srcOrd="0" destOrd="0" parTransId="{26F3C079-AF16-46A0-919D-88A87775D645}" sibTransId="{A0E0AA53-6C3F-4D1C-B583-706872B359E1}"/>
    <dgm:cxn modelId="{48390DEC-5550-4D8F-AEA1-16716A09D18F}" srcId="{38E08FD9-28CE-41DD-831C-430B04553D6B}" destId="{40590EFE-85C1-4C60-9FCF-EC4110F5DF66}" srcOrd="1" destOrd="0" parTransId="{80505D7E-629B-4CD5-9FFA-93E74FE882C0}" sibTransId="{8DB4887C-FD3D-49A1-B1AB-D8961D83024A}"/>
    <dgm:cxn modelId="{C5C5C466-3F55-438C-91F6-3A8188D7B7C1}" srcId="{713DF9B7-FA48-49CE-9D77-D19565876128}" destId="{4461A570-566D-450A-89F3-63F18A86A760}" srcOrd="0" destOrd="0" parTransId="{39F465E7-1556-409B-BC9D-A5CAE4105195}" sibTransId="{21961FBC-06DB-44EF-BC18-C2A14105BF2D}"/>
    <dgm:cxn modelId="{335DFFFD-C54B-4789-9737-C0B4EB9350A3}" srcId="{713DF9B7-FA48-49CE-9D77-D19565876128}" destId="{90848EE4-A087-46C6-9EBE-78F114103F34}" srcOrd="1" destOrd="0" parTransId="{96E38F0C-A0E6-4E8F-B707-B56C0CEF8181}" sibTransId="{BCE8C0F7-BDAD-4FD3-9423-A639F63E676A}"/>
    <dgm:cxn modelId="{A6410071-2908-43A9-9BC9-AA40DC5E80E6}" type="presOf" srcId="{84B67B16-7FB8-4AF8-BFFD-BC77347CFA5B}" destId="{8DDFCE81-87BF-4F2B-980C-2229C950A6D6}" srcOrd="0" destOrd="0" presId="urn:microsoft.com/office/officeart/2005/8/layout/vList2"/>
    <dgm:cxn modelId="{F064B5AC-8A60-46AE-A39F-609E962DE46C}" type="presOf" srcId="{38E08FD9-28CE-41DD-831C-430B04553D6B}" destId="{4AF77169-34AF-4199-B917-C55AE0079A11}" srcOrd="0" destOrd="0" presId="urn:microsoft.com/office/officeart/2005/8/layout/vList2"/>
    <dgm:cxn modelId="{8EA9B4FA-D2C8-4DBD-B6CB-C661EA0B92A6}" type="presOf" srcId="{28FF3D86-E998-492C-AE39-499B2AAA60FB}" destId="{2866555F-989F-4269-897D-923D3BBD82E1}" srcOrd="0" destOrd="0" presId="urn:microsoft.com/office/officeart/2005/8/layout/vList2"/>
    <dgm:cxn modelId="{B895E6F1-277A-4B67-BA0B-E028ACBE2B71}" type="presOf" srcId="{713DF9B7-FA48-49CE-9D77-D19565876128}" destId="{F0D2D4CD-D491-4914-9534-732C7D02B50D}" srcOrd="0" destOrd="0" presId="urn:microsoft.com/office/officeart/2005/8/layout/vList2"/>
    <dgm:cxn modelId="{BE1C6D4D-84AF-4B70-B329-E1F463BFAFDB}" srcId="{38E08FD9-28CE-41DD-831C-430B04553D6B}" destId="{84B67B16-7FB8-4AF8-BFFD-BC77347CFA5B}" srcOrd="0" destOrd="0" parTransId="{7D899379-B26A-4977-86E7-B147D862759E}" sibTransId="{5A65DE68-63AC-481E-8245-8E901E32C8CC}"/>
    <dgm:cxn modelId="{F2C35B17-A132-470C-BFFD-A7FB8C6B24B4}" srcId="{CA8777D2-D4F9-490A-B751-D18B16A56495}" destId="{28FF3D86-E998-492C-AE39-499B2AAA60FB}" srcOrd="2" destOrd="0" parTransId="{D43A1F47-7E84-4C5E-A54C-A92E6C7CA78B}" sibTransId="{398BCF6F-9A73-48C8-AF98-1F4B5FF5F92D}"/>
    <dgm:cxn modelId="{E128A866-9223-401D-A9D8-37A87FA3BD25}" type="presOf" srcId="{4461A570-566D-450A-89F3-63F18A86A760}" destId="{18FBF26C-6C58-4478-9F2A-8AEFEBD8C6D1}" srcOrd="0" destOrd="0" presId="urn:microsoft.com/office/officeart/2005/8/layout/vList2"/>
    <dgm:cxn modelId="{454E6B5D-CD28-4B85-AFF3-0F4D9A7DA776}" type="presOf" srcId="{CA8777D2-D4F9-490A-B751-D18B16A56495}" destId="{E28BE56E-263B-4ED6-8062-9C848D6B2615}" srcOrd="0" destOrd="0" presId="urn:microsoft.com/office/officeart/2005/8/layout/vList2"/>
    <dgm:cxn modelId="{AE4AEE13-786F-4072-B15B-FB90C3CF98AE}" type="presOf" srcId="{40590EFE-85C1-4C60-9FCF-EC4110F5DF66}" destId="{8DDFCE81-87BF-4F2B-980C-2229C950A6D6}" srcOrd="0" destOrd="1" presId="urn:microsoft.com/office/officeart/2005/8/layout/vList2"/>
    <dgm:cxn modelId="{E9F084E2-8263-45EE-B452-58052AD93A33}" type="presOf" srcId="{90848EE4-A087-46C6-9EBE-78F114103F34}" destId="{18FBF26C-6C58-4478-9F2A-8AEFEBD8C6D1}" srcOrd="0" destOrd="1" presId="urn:microsoft.com/office/officeart/2005/8/layout/vList2"/>
    <dgm:cxn modelId="{9E4305A9-C8F4-483D-BC71-481818F82348}" type="presParOf" srcId="{E28BE56E-263B-4ED6-8062-9C848D6B2615}" destId="{F0D2D4CD-D491-4914-9534-732C7D02B50D}" srcOrd="0" destOrd="0" presId="urn:microsoft.com/office/officeart/2005/8/layout/vList2"/>
    <dgm:cxn modelId="{EC2C45A6-2CB3-43F4-A56E-377E7F8973DA}" type="presParOf" srcId="{E28BE56E-263B-4ED6-8062-9C848D6B2615}" destId="{18FBF26C-6C58-4478-9F2A-8AEFEBD8C6D1}" srcOrd="1" destOrd="0" presId="urn:microsoft.com/office/officeart/2005/8/layout/vList2"/>
    <dgm:cxn modelId="{80773E1C-E27E-4C9E-B27E-E286B4F5E2EF}" type="presParOf" srcId="{E28BE56E-263B-4ED6-8062-9C848D6B2615}" destId="{4AF77169-34AF-4199-B917-C55AE0079A11}" srcOrd="2" destOrd="0" presId="urn:microsoft.com/office/officeart/2005/8/layout/vList2"/>
    <dgm:cxn modelId="{B6DD8C34-C69B-49A0-A5B1-5B39F0736887}" type="presParOf" srcId="{E28BE56E-263B-4ED6-8062-9C848D6B2615}" destId="{8DDFCE81-87BF-4F2B-980C-2229C950A6D6}" srcOrd="3" destOrd="0" presId="urn:microsoft.com/office/officeart/2005/8/layout/vList2"/>
    <dgm:cxn modelId="{40DA30AA-1590-44B0-992B-FF088C227938}" type="presParOf" srcId="{E28BE56E-263B-4ED6-8062-9C848D6B2615}" destId="{2866555F-989F-4269-897D-923D3BBD82E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148EC3-5265-4F55-A6BA-D916BF5C31B7}" type="doc">
      <dgm:prSet loTypeId="urn:microsoft.com/office/officeart/2005/8/layout/radial4" loCatId="relationship" qsTypeId="urn:microsoft.com/office/officeart/2005/8/quickstyle/3d6" qsCatId="3D" csTypeId="urn:microsoft.com/office/officeart/2005/8/colors/colorful1" csCatId="colorful" phldr="1"/>
      <dgm:spPr/>
      <dgm:t>
        <a:bodyPr/>
        <a:lstStyle/>
        <a:p>
          <a:endParaRPr lang="en-US"/>
        </a:p>
      </dgm:t>
    </dgm:pt>
    <dgm:pt modelId="{9300B36C-C110-44CA-9D0F-0C0368D32D7C}">
      <dgm:prSet phldrT="[Text]"/>
      <dgm:spPr/>
      <dgm:t>
        <a:bodyPr/>
        <a:lstStyle/>
        <a:p>
          <a:r>
            <a:rPr lang="en-US" dirty="0" smtClean="0">
              <a:latin typeface="Arial" pitchFamily="34" charset="0"/>
              <a:cs typeface="Arial" pitchFamily="34" charset="0"/>
            </a:rPr>
            <a:t>Business Model</a:t>
          </a:r>
          <a:endParaRPr lang="en-US" dirty="0">
            <a:latin typeface="Arial" pitchFamily="34" charset="0"/>
            <a:cs typeface="Arial" pitchFamily="34" charset="0"/>
          </a:endParaRPr>
        </a:p>
      </dgm:t>
    </dgm:pt>
    <dgm:pt modelId="{A43E296F-1F14-44B5-AA2E-F41ECA46EE4E}" type="parTrans" cxnId="{67051DBB-05CC-415A-ACC2-6F5E6BB54BD5}">
      <dgm:prSet/>
      <dgm:spPr/>
      <dgm:t>
        <a:bodyPr/>
        <a:lstStyle/>
        <a:p>
          <a:endParaRPr lang="en-US"/>
        </a:p>
      </dgm:t>
    </dgm:pt>
    <dgm:pt modelId="{579CE279-9B97-4AB1-936C-CCFE965E9D22}" type="sibTrans" cxnId="{67051DBB-05CC-415A-ACC2-6F5E6BB54BD5}">
      <dgm:prSet/>
      <dgm:spPr/>
      <dgm:t>
        <a:bodyPr/>
        <a:lstStyle/>
        <a:p>
          <a:endParaRPr lang="en-US"/>
        </a:p>
      </dgm:t>
    </dgm:pt>
    <dgm:pt modelId="{DB5AC60E-5665-48E2-AB9E-9AFF03DE2E88}">
      <dgm:prSet phldrT="[Text]"/>
      <dgm:spPr/>
      <dgm:t>
        <a:bodyPr/>
        <a:lstStyle/>
        <a:p>
          <a:r>
            <a:rPr lang="en-US" dirty="0" smtClean="0">
              <a:latin typeface="Arial" pitchFamily="34" charset="0"/>
              <a:cs typeface="Arial" pitchFamily="34" charset="0"/>
            </a:rPr>
            <a:t>1) Monetizing</a:t>
          </a:r>
          <a:endParaRPr lang="en-US" dirty="0">
            <a:latin typeface="Arial" pitchFamily="34" charset="0"/>
            <a:cs typeface="Arial" pitchFamily="34" charset="0"/>
          </a:endParaRPr>
        </a:p>
      </dgm:t>
    </dgm:pt>
    <dgm:pt modelId="{B166FC35-A42B-4A6D-922A-A31A88C3DD84}" type="parTrans" cxnId="{EC0DB7C9-6C06-4C92-A57E-F070E3DDD03E}">
      <dgm:prSet/>
      <dgm:spPr/>
      <dgm:t>
        <a:bodyPr/>
        <a:lstStyle/>
        <a:p>
          <a:endParaRPr lang="en-US"/>
        </a:p>
      </dgm:t>
    </dgm:pt>
    <dgm:pt modelId="{010A1731-FC1B-4D0B-BA5D-F9A465FB819F}" type="sibTrans" cxnId="{EC0DB7C9-6C06-4C92-A57E-F070E3DDD03E}">
      <dgm:prSet/>
      <dgm:spPr/>
      <dgm:t>
        <a:bodyPr/>
        <a:lstStyle/>
        <a:p>
          <a:endParaRPr lang="en-US"/>
        </a:p>
      </dgm:t>
    </dgm:pt>
    <dgm:pt modelId="{E1434A6D-909C-4415-859D-681815B3A95E}">
      <dgm:prSet phldrT="[Text]"/>
      <dgm:spPr>
        <a:solidFill>
          <a:schemeClr val="accent6"/>
        </a:solidFill>
      </dgm:spPr>
      <dgm:t>
        <a:bodyPr/>
        <a:lstStyle/>
        <a:p>
          <a:r>
            <a:rPr lang="en-US" dirty="0" smtClean="0">
              <a:latin typeface="Arial" pitchFamily="34" charset="0"/>
              <a:cs typeface="Arial" pitchFamily="34" charset="0"/>
            </a:rPr>
            <a:t>2) Financing</a:t>
          </a:r>
          <a:endParaRPr lang="en-US" dirty="0">
            <a:latin typeface="Arial" pitchFamily="34" charset="0"/>
            <a:cs typeface="Arial" pitchFamily="34" charset="0"/>
          </a:endParaRPr>
        </a:p>
      </dgm:t>
    </dgm:pt>
    <dgm:pt modelId="{1AE4422D-42D3-4D1E-BE1F-803C60C2A388}" type="parTrans" cxnId="{D6F13EC2-C1A5-4CE9-AC8F-CBBAB6E91FC1}">
      <dgm:prSet/>
      <dgm:spPr>
        <a:solidFill>
          <a:schemeClr val="accent6"/>
        </a:solidFill>
      </dgm:spPr>
      <dgm:t>
        <a:bodyPr/>
        <a:lstStyle/>
        <a:p>
          <a:endParaRPr lang="en-US"/>
        </a:p>
      </dgm:t>
    </dgm:pt>
    <dgm:pt modelId="{C0BB937F-AAE2-4EB2-9049-86FF19ED8857}" type="sibTrans" cxnId="{D6F13EC2-C1A5-4CE9-AC8F-CBBAB6E91FC1}">
      <dgm:prSet/>
      <dgm:spPr/>
      <dgm:t>
        <a:bodyPr/>
        <a:lstStyle/>
        <a:p>
          <a:endParaRPr lang="en-US"/>
        </a:p>
      </dgm:t>
    </dgm:pt>
    <dgm:pt modelId="{697AFF3E-88E6-47F1-B1DF-9936FDAECCED}">
      <dgm:prSet phldrT="[Text]"/>
      <dgm:spPr/>
      <dgm:t>
        <a:bodyPr/>
        <a:lstStyle/>
        <a:p>
          <a:r>
            <a:rPr lang="en-US" dirty="0" smtClean="0">
              <a:latin typeface="Arial" pitchFamily="34" charset="0"/>
              <a:cs typeface="Arial" pitchFamily="34" charset="0"/>
            </a:rPr>
            <a:t>3) Ownership</a:t>
          </a:r>
          <a:endParaRPr lang="en-US" dirty="0">
            <a:latin typeface="Arial" pitchFamily="34" charset="0"/>
            <a:cs typeface="Arial" pitchFamily="34" charset="0"/>
          </a:endParaRPr>
        </a:p>
      </dgm:t>
    </dgm:pt>
    <dgm:pt modelId="{CA432488-5375-4D4D-867E-E73A565E67C1}" type="parTrans" cxnId="{056A058B-1922-4F5F-A843-D16D511CEF93}">
      <dgm:prSet/>
      <dgm:spPr/>
      <dgm:t>
        <a:bodyPr/>
        <a:lstStyle/>
        <a:p>
          <a:endParaRPr lang="en-US"/>
        </a:p>
      </dgm:t>
    </dgm:pt>
    <dgm:pt modelId="{4B58946D-21F5-4411-A87D-61CD96D5BA56}" type="sibTrans" cxnId="{056A058B-1922-4F5F-A843-D16D511CEF93}">
      <dgm:prSet/>
      <dgm:spPr/>
      <dgm:t>
        <a:bodyPr/>
        <a:lstStyle/>
        <a:p>
          <a:endParaRPr lang="en-US"/>
        </a:p>
      </dgm:t>
    </dgm:pt>
    <dgm:pt modelId="{3F912BE1-28CC-496B-AD62-BAA6E041BC54}">
      <dgm:prSet phldrT="[Text]"/>
      <dgm:spPr/>
      <dgm:t>
        <a:bodyPr/>
        <a:lstStyle/>
        <a:p>
          <a:r>
            <a:rPr lang="en-US" dirty="0" smtClean="0">
              <a:latin typeface="Arial" pitchFamily="34" charset="0"/>
              <a:cs typeface="Arial" pitchFamily="34" charset="0"/>
            </a:rPr>
            <a:t>How best to realize the value of the public safety network?</a:t>
          </a:r>
          <a:endParaRPr lang="en-US" dirty="0">
            <a:latin typeface="Arial" pitchFamily="34" charset="0"/>
            <a:cs typeface="Arial" pitchFamily="34" charset="0"/>
          </a:endParaRPr>
        </a:p>
      </dgm:t>
    </dgm:pt>
    <dgm:pt modelId="{E5DD1242-C281-4945-88A1-8EC032EAB0B2}" type="parTrans" cxnId="{F066CB6E-2C85-4135-A1D1-64DA012F3FC5}">
      <dgm:prSet/>
      <dgm:spPr/>
      <dgm:t>
        <a:bodyPr/>
        <a:lstStyle/>
        <a:p>
          <a:endParaRPr lang="en-US"/>
        </a:p>
      </dgm:t>
    </dgm:pt>
    <dgm:pt modelId="{D036376A-0167-4F06-9925-490004A0F529}" type="sibTrans" cxnId="{F066CB6E-2C85-4135-A1D1-64DA012F3FC5}">
      <dgm:prSet/>
      <dgm:spPr/>
      <dgm:t>
        <a:bodyPr/>
        <a:lstStyle/>
        <a:p>
          <a:endParaRPr lang="en-US"/>
        </a:p>
      </dgm:t>
    </dgm:pt>
    <dgm:pt modelId="{E0D0F2C6-6400-401B-92E2-AA95F4D82DA9}">
      <dgm:prSet phldrT="[Text]"/>
      <dgm:spPr>
        <a:solidFill>
          <a:schemeClr val="accent6"/>
        </a:solidFill>
      </dgm:spPr>
      <dgm:t>
        <a:bodyPr/>
        <a:lstStyle/>
        <a:p>
          <a:r>
            <a:rPr lang="en-US" dirty="0" smtClean="0">
              <a:latin typeface="Arial" pitchFamily="34" charset="0"/>
              <a:cs typeface="Arial" pitchFamily="34" charset="0"/>
            </a:rPr>
            <a:t>Who provides the funds to build and operate the network?</a:t>
          </a:r>
          <a:endParaRPr lang="en-US" dirty="0">
            <a:latin typeface="Arial" pitchFamily="34" charset="0"/>
            <a:cs typeface="Arial" pitchFamily="34" charset="0"/>
          </a:endParaRPr>
        </a:p>
      </dgm:t>
    </dgm:pt>
    <dgm:pt modelId="{706BC4A2-A359-4302-A5C7-D996ED778D60}" type="parTrans" cxnId="{55FE4142-A843-4717-A330-E9CDA1CDC5BF}">
      <dgm:prSet/>
      <dgm:spPr/>
      <dgm:t>
        <a:bodyPr/>
        <a:lstStyle/>
        <a:p>
          <a:endParaRPr lang="en-US"/>
        </a:p>
      </dgm:t>
    </dgm:pt>
    <dgm:pt modelId="{1238B298-6D4C-474D-A3C6-0DE415069BFE}" type="sibTrans" cxnId="{55FE4142-A843-4717-A330-E9CDA1CDC5BF}">
      <dgm:prSet/>
      <dgm:spPr/>
      <dgm:t>
        <a:bodyPr/>
        <a:lstStyle/>
        <a:p>
          <a:endParaRPr lang="en-US"/>
        </a:p>
      </dgm:t>
    </dgm:pt>
    <dgm:pt modelId="{DA08B229-70EF-4AA3-870C-291945B742F2}">
      <dgm:prSet phldrT="[Text]"/>
      <dgm:spPr/>
      <dgm:t>
        <a:bodyPr/>
        <a:lstStyle/>
        <a:p>
          <a:r>
            <a:rPr lang="en-US" dirty="0" smtClean="0">
              <a:latin typeface="Arial" pitchFamily="34" charset="0"/>
              <a:cs typeface="Arial" pitchFamily="34" charset="0"/>
            </a:rPr>
            <a:t>Who owns the network assets?</a:t>
          </a:r>
          <a:endParaRPr lang="en-US" dirty="0">
            <a:latin typeface="Arial" pitchFamily="34" charset="0"/>
            <a:cs typeface="Arial" pitchFamily="34" charset="0"/>
          </a:endParaRPr>
        </a:p>
      </dgm:t>
    </dgm:pt>
    <dgm:pt modelId="{A9FD0BB2-01B6-4142-9886-C3C4752ACFE1}" type="parTrans" cxnId="{C4622D42-B1D5-454B-9AF1-B81A6A2C9F2E}">
      <dgm:prSet/>
      <dgm:spPr/>
      <dgm:t>
        <a:bodyPr/>
        <a:lstStyle/>
        <a:p>
          <a:endParaRPr lang="en-US"/>
        </a:p>
      </dgm:t>
    </dgm:pt>
    <dgm:pt modelId="{EB1A842C-55DB-4590-A73A-6055E54B605A}" type="sibTrans" cxnId="{C4622D42-B1D5-454B-9AF1-B81A6A2C9F2E}">
      <dgm:prSet/>
      <dgm:spPr/>
      <dgm:t>
        <a:bodyPr/>
        <a:lstStyle/>
        <a:p>
          <a:endParaRPr lang="en-US"/>
        </a:p>
      </dgm:t>
    </dgm:pt>
    <dgm:pt modelId="{EF759096-37ED-4B2D-AAF4-598AAD5AD8EA}" type="pres">
      <dgm:prSet presAssocID="{0E148EC3-5265-4F55-A6BA-D916BF5C31B7}" presName="cycle" presStyleCnt="0">
        <dgm:presLayoutVars>
          <dgm:chMax val="1"/>
          <dgm:dir/>
          <dgm:animLvl val="ctr"/>
          <dgm:resizeHandles val="exact"/>
        </dgm:presLayoutVars>
      </dgm:prSet>
      <dgm:spPr/>
      <dgm:t>
        <a:bodyPr/>
        <a:lstStyle/>
        <a:p>
          <a:endParaRPr lang="en-US"/>
        </a:p>
      </dgm:t>
    </dgm:pt>
    <dgm:pt modelId="{FEACBAFD-65CE-40DE-A972-B843CD09935C}" type="pres">
      <dgm:prSet presAssocID="{9300B36C-C110-44CA-9D0F-0C0368D32D7C}" presName="centerShape" presStyleLbl="node0" presStyleIdx="0" presStyleCnt="1"/>
      <dgm:spPr/>
      <dgm:t>
        <a:bodyPr/>
        <a:lstStyle/>
        <a:p>
          <a:endParaRPr lang="en-US"/>
        </a:p>
      </dgm:t>
    </dgm:pt>
    <dgm:pt modelId="{0FB76740-5CE2-45AD-9A61-21D74EEDC563}" type="pres">
      <dgm:prSet presAssocID="{B166FC35-A42B-4A6D-922A-A31A88C3DD84}" presName="parTrans" presStyleLbl="bgSibTrans2D1" presStyleIdx="0" presStyleCnt="3"/>
      <dgm:spPr/>
      <dgm:t>
        <a:bodyPr/>
        <a:lstStyle/>
        <a:p>
          <a:endParaRPr lang="en-US"/>
        </a:p>
      </dgm:t>
    </dgm:pt>
    <dgm:pt modelId="{E9AD0C27-F8EF-4D0F-9C6D-43E4A6C73F82}" type="pres">
      <dgm:prSet presAssocID="{DB5AC60E-5665-48E2-AB9E-9AFF03DE2E88}" presName="node" presStyleLbl="node1" presStyleIdx="0" presStyleCnt="3">
        <dgm:presLayoutVars>
          <dgm:bulletEnabled val="1"/>
        </dgm:presLayoutVars>
      </dgm:prSet>
      <dgm:spPr/>
      <dgm:t>
        <a:bodyPr/>
        <a:lstStyle/>
        <a:p>
          <a:endParaRPr lang="en-US"/>
        </a:p>
      </dgm:t>
    </dgm:pt>
    <dgm:pt modelId="{8798AE50-8C3A-4060-B827-89F676E7A039}" type="pres">
      <dgm:prSet presAssocID="{1AE4422D-42D3-4D1E-BE1F-803C60C2A388}" presName="parTrans" presStyleLbl="bgSibTrans2D1" presStyleIdx="1" presStyleCnt="3"/>
      <dgm:spPr/>
      <dgm:t>
        <a:bodyPr/>
        <a:lstStyle/>
        <a:p>
          <a:endParaRPr lang="en-US"/>
        </a:p>
      </dgm:t>
    </dgm:pt>
    <dgm:pt modelId="{81688D69-00C1-431F-9337-89B320CF6701}" type="pres">
      <dgm:prSet presAssocID="{E1434A6D-909C-4415-859D-681815B3A95E}" presName="node" presStyleLbl="node1" presStyleIdx="1" presStyleCnt="3">
        <dgm:presLayoutVars>
          <dgm:bulletEnabled val="1"/>
        </dgm:presLayoutVars>
      </dgm:prSet>
      <dgm:spPr/>
      <dgm:t>
        <a:bodyPr/>
        <a:lstStyle/>
        <a:p>
          <a:endParaRPr lang="en-US"/>
        </a:p>
      </dgm:t>
    </dgm:pt>
    <dgm:pt modelId="{E4DFD149-CA66-46FB-B102-C95DA27E3C35}" type="pres">
      <dgm:prSet presAssocID="{CA432488-5375-4D4D-867E-E73A565E67C1}" presName="parTrans" presStyleLbl="bgSibTrans2D1" presStyleIdx="2" presStyleCnt="3"/>
      <dgm:spPr/>
      <dgm:t>
        <a:bodyPr/>
        <a:lstStyle/>
        <a:p>
          <a:endParaRPr lang="en-US"/>
        </a:p>
      </dgm:t>
    </dgm:pt>
    <dgm:pt modelId="{47C25CEC-CD9F-43A5-8983-AC67DD2AF4E2}" type="pres">
      <dgm:prSet presAssocID="{697AFF3E-88E6-47F1-B1DF-9936FDAECCED}" presName="node" presStyleLbl="node1" presStyleIdx="2" presStyleCnt="3">
        <dgm:presLayoutVars>
          <dgm:bulletEnabled val="1"/>
        </dgm:presLayoutVars>
      </dgm:prSet>
      <dgm:spPr/>
      <dgm:t>
        <a:bodyPr/>
        <a:lstStyle/>
        <a:p>
          <a:endParaRPr lang="en-US"/>
        </a:p>
      </dgm:t>
    </dgm:pt>
  </dgm:ptLst>
  <dgm:cxnLst>
    <dgm:cxn modelId="{C4622D42-B1D5-454B-9AF1-B81A6A2C9F2E}" srcId="{697AFF3E-88E6-47F1-B1DF-9936FDAECCED}" destId="{DA08B229-70EF-4AA3-870C-291945B742F2}" srcOrd="0" destOrd="0" parTransId="{A9FD0BB2-01B6-4142-9886-C3C4752ACFE1}" sibTransId="{EB1A842C-55DB-4590-A73A-6055E54B605A}"/>
    <dgm:cxn modelId="{F60FA991-A353-42F7-B962-D48A8A04A6D0}" type="presOf" srcId="{B166FC35-A42B-4A6D-922A-A31A88C3DD84}" destId="{0FB76740-5CE2-45AD-9A61-21D74EEDC563}" srcOrd="0" destOrd="0" presId="urn:microsoft.com/office/officeart/2005/8/layout/radial4"/>
    <dgm:cxn modelId="{D6F13EC2-C1A5-4CE9-AC8F-CBBAB6E91FC1}" srcId="{9300B36C-C110-44CA-9D0F-0C0368D32D7C}" destId="{E1434A6D-909C-4415-859D-681815B3A95E}" srcOrd="1" destOrd="0" parTransId="{1AE4422D-42D3-4D1E-BE1F-803C60C2A388}" sibTransId="{C0BB937F-AAE2-4EB2-9049-86FF19ED8857}"/>
    <dgm:cxn modelId="{67051DBB-05CC-415A-ACC2-6F5E6BB54BD5}" srcId="{0E148EC3-5265-4F55-A6BA-D916BF5C31B7}" destId="{9300B36C-C110-44CA-9D0F-0C0368D32D7C}" srcOrd="0" destOrd="0" parTransId="{A43E296F-1F14-44B5-AA2E-F41ECA46EE4E}" sibTransId="{579CE279-9B97-4AB1-936C-CCFE965E9D22}"/>
    <dgm:cxn modelId="{55FE4142-A843-4717-A330-E9CDA1CDC5BF}" srcId="{E1434A6D-909C-4415-859D-681815B3A95E}" destId="{E0D0F2C6-6400-401B-92E2-AA95F4D82DA9}" srcOrd="0" destOrd="0" parTransId="{706BC4A2-A359-4302-A5C7-D996ED778D60}" sibTransId="{1238B298-6D4C-474D-A3C6-0DE415069BFE}"/>
    <dgm:cxn modelId="{CADB4B58-42F8-46A3-AF4D-7061D60E877E}" type="presOf" srcId="{9300B36C-C110-44CA-9D0F-0C0368D32D7C}" destId="{FEACBAFD-65CE-40DE-A972-B843CD09935C}" srcOrd="0" destOrd="0" presId="urn:microsoft.com/office/officeart/2005/8/layout/radial4"/>
    <dgm:cxn modelId="{2547638B-72CA-4475-B9E3-5AB2C6E5B868}" type="presOf" srcId="{E0D0F2C6-6400-401B-92E2-AA95F4D82DA9}" destId="{81688D69-00C1-431F-9337-89B320CF6701}" srcOrd="0" destOrd="1" presId="urn:microsoft.com/office/officeart/2005/8/layout/radial4"/>
    <dgm:cxn modelId="{59CDDFB8-5F42-44FC-A376-2FE003AC6D19}" type="presOf" srcId="{CA432488-5375-4D4D-867E-E73A565E67C1}" destId="{E4DFD149-CA66-46FB-B102-C95DA27E3C35}" srcOrd="0" destOrd="0" presId="urn:microsoft.com/office/officeart/2005/8/layout/radial4"/>
    <dgm:cxn modelId="{B5BCE25D-7627-4EFC-8078-F4646B9F5E6D}" type="presOf" srcId="{1AE4422D-42D3-4D1E-BE1F-803C60C2A388}" destId="{8798AE50-8C3A-4060-B827-89F676E7A039}" srcOrd="0" destOrd="0" presId="urn:microsoft.com/office/officeart/2005/8/layout/radial4"/>
    <dgm:cxn modelId="{EC0DB7C9-6C06-4C92-A57E-F070E3DDD03E}" srcId="{9300B36C-C110-44CA-9D0F-0C0368D32D7C}" destId="{DB5AC60E-5665-48E2-AB9E-9AFF03DE2E88}" srcOrd="0" destOrd="0" parTransId="{B166FC35-A42B-4A6D-922A-A31A88C3DD84}" sibTransId="{010A1731-FC1B-4D0B-BA5D-F9A465FB819F}"/>
    <dgm:cxn modelId="{81CDA994-A939-4307-8DB3-D00CF605502F}" type="presOf" srcId="{697AFF3E-88E6-47F1-B1DF-9936FDAECCED}" destId="{47C25CEC-CD9F-43A5-8983-AC67DD2AF4E2}" srcOrd="0" destOrd="0" presId="urn:microsoft.com/office/officeart/2005/8/layout/radial4"/>
    <dgm:cxn modelId="{7E6ED97F-DEE4-4C69-8CBD-3ED5FC1E9B26}" type="presOf" srcId="{0E148EC3-5265-4F55-A6BA-D916BF5C31B7}" destId="{EF759096-37ED-4B2D-AAF4-598AAD5AD8EA}" srcOrd="0" destOrd="0" presId="urn:microsoft.com/office/officeart/2005/8/layout/radial4"/>
    <dgm:cxn modelId="{DDD8DE2F-D27D-42DC-BCB9-319CF362AA47}" type="presOf" srcId="{3F912BE1-28CC-496B-AD62-BAA6E041BC54}" destId="{E9AD0C27-F8EF-4D0F-9C6D-43E4A6C73F82}" srcOrd="0" destOrd="1" presId="urn:microsoft.com/office/officeart/2005/8/layout/radial4"/>
    <dgm:cxn modelId="{05795A1E-704B-458A-986A-A28DDC830934}" type="presOf" srcId="{DA08B229-70EF-4AA3-870C-291945B742F2}" destId="{47C25CEC-CD9F-43A5-8983-AC67DD2AF4E2}" srcOrd="0" destOrd="1" presId="urn:microsoft.com/office/officeart/2005/8/layout/radial4"/>
    <dgm:cxn modelId="{CB054740-1AEB-431B-A933-7F82062BE70C}" type="presOf" srcId="{DB5AC60E-5665-48E2-AB9E-9AFF03DE2E88}" destId="{E9AD0C27-F8EF-4D0F-9C6D-43E4A6C73F82}" srcOrd="0" destOrd="0" presId="urn:microsoft.com/office/officeart/2005/8/layout/radial4"/>
    <dgm:cxn modelId="{056A058B-1922-4F5F-A843-D16D511CEF93}" srcId="{9300B36C-C110-44CA-9D0F-0C0368D32D7C}" destId="{697AFF3E-88E6-47F1-B1DF-9936FDAECCED}" srcOrd="2" destOrd="0" parTransId="{CA432488-5375-4D4D-867E-E73A565E67C1}" sibTransId="{4B58946D-21F5-4411-A87D-61CD96D5BA56}"/>
    <dgm:cxn modelId="{F066CB6E-2C85-4135-A1D1-64DA012F3FC5}" srcId="{DB5AC60E-5665-48E2-AB9E-9AFF03DE2E88}" destId="{3F912BE1-28CC-496B-AD62-BAA6E041BC54}" srcOrd="0" destOrd="0" parTransId="{E5DD1242-C281-4945-88A1-8EC032EAB0B2}" sibTransId="{D036376A-0167-4F06-9925-490004A0F529}"/>
    <dgm:cxn modelId="{A0491E65-3090-49B0-B732-9090F3E2EEFB}" type="presOf" srcId="{E1434A6D-909C-4415-859D-681815B3A95E}" destId="{81688D69-00C1-431F-9337-89B320CF6701}" srcOrd="0" destOrd="0" presId="urn:microsoft.com/office/officeart/2005/8/layout/radial4"/>
    <dgm:cxn modelId="{F1E3B441-3CB1-4577-9D94-87535C9F9DC8}" type="presParOf" srcId="{EF759096-37ED-4B2D-AAF4-598AAD5AD8EA}" destId="{FEACBAFD-65CE-40DE-A972-B843CD09935C}" srcOrd="0" destOrd="0" presId="urn:microsoft.com/office/officeart/2005/8/layout/radial4"/>
    <dgm:cxn modelId="{0839340B-7A09-40C9-B3D6-90FDE4AED2E1}" type="presParOf" srcId="{EF759096-37ED-4B2D-AAF4-598AAD5AD8EA}" destId="{0FB76740-5CE2-45AD-9A61-21D74EEDC563}" srcOrd="1" destOrd="0" presId="urn:microsoft.com/office/officeart/2005/8/layout/radial4"/>
    <dgm:cxn modelId="{5295496D-BB0B-49B9-84CB-900E2E86EFFB}" type="presParOf" srcId="{EF759096-37ED-4B2D-AAF4-598AAD5AD8EA}" destId="{E9AD0C27-F8EF-4D0F-9C6D-43E4A6C73F82}" srcOrd="2" destOrd="0" presId="urn:microsoft.com/office/officeart/2005/8/layout/radial4"/>
    <dgm:cxn modelId="{6862B4E2-B3D4-4907-BBAD-91FA00486801}" type="presParOf" srcId="{EF759096-37ED-4B2D-AAF4-598AAD5AD8EA}" destId="{8798AE50-8C3A-4060-B827-89F676E7A039}" srcOrd="3" destOrd="0" presId="urn:microsoft.com/office/officeart/2005/8/layout/radial4"/>
    <dgm:cxn modelId="{50036870-46FE-46FA-A1A0-E37BED1D2883}" type="presParOf" srcId="{EF759096-37ED-4B2D-AAF4-598AAD5AD8EA}" destId="{81688D69-00C1-431F-9337-89B320CF6701}" srcOrd="4" destOrd="0" presId="urn:microsoft.com/office/officeart/2005/8/layout/radial4"/>
    <dgm:cxn modelId="{AE3112A6-67FA-4472-8866-C4BD777AAFCE}" type="presParOf" srcId="{EF759096-37ED-4B2D-AAF4-598AAD5AD8EA}" destId="{E4DFD149-CA66-46FB-B102-C95DA27E3C35}" srcOrd="5" destOrd="0" presId="urn:microsoft.com/office/officeart/2005/8/layout/radial4"/>
    <dgm:cxn modelId="{025791AA-66FB-44CB-B720-A05C5AA30AF0}" type="presParOf" srcId="{EF759096-37ED-4B2D-AAF4-598AAD5AD8EA}" destId="{47C25CEC-CD9F-43A5-8983-AC67DD2AF4E2}"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24B4A7-84D6-4975-A71A-1BCDEDC57A82}" type="doc">
      <dgm:prSet loTypeId="urn:microsoft.com/office/officeart/2005/8/layout/radial4" loCatId="relationship" qsTypeId="urn:microsoft.com/office/officeart/2005/8/quickstyle/simple1" qsCatId="simple" csTypeId="urn:microsoft.com/office/officeart/2005/8/colors/colorful3" csCatId="colorful" phldr="1"/>
      <dgm:spPr/>
    </dgm:pt>
    <dgm:pt modelId="{4FC84ABF-A563-40D9-836F-AE49836AC949}">
      <dgm:prSet phldrT="[Text]"/>
      <dgm:spPr/>
      <dgm:t>
        <a:bodyPr/>
        <a:lstStyle/>
        <a:p>
          <a:r>
            <a:rPr lang="en-US" dirty="0" smtClean="0">
              <a:latin typeface="Arial" pitchFamily="34" charset="0"/>
              <a:cs typeface="Arial" pitchFamily="34" charset="0"/>
            </a:rPr>
            <a:t>FirstNet Money</a:t>
          </a:r>
          <a:br>
            <a:rPr lang="en-US" dirty="0" smtClean="0">
              <a:latin typeface="Arial" pitchFamily="34" charset="0"/>
              <a:cs typeface="Arial" pitchFamily="34" charset="0"/>
            </a:rPr>
          </a:br>
          <a:r>
            <a:rPr lang="en-US" dirty="0" smtClean="0">
              <a:latin typeface="Arial" pitchFamily="34" charset="0"/>
              <a:cs typeface="Arial" pitchFamily="34" charset="0"/>
            </a:rPr>
            <a:t>(from $7B)</a:t>
          </a:r>
          <a:endParaRPr lang="en-US" dirty="0">
            <a:latin typeface="Arial" pitchFamily="34" charset="0"/>
            <a:cs typeface="Arial" pitchFamily="34" charset="0"/>
          </a:endParaRPr>
        </a:p>
      </dgm:t>
    </dgm:pt>
    <dgm:pt modelId="{299D1D2C-5DEF-4CFE-AE19-B067A611BEF2}" type="parTrans" cxnId="{AB67082A-CEDC-4B98-BF4A-24092C17857F}">
      <dgm:prSet/>
      <dgm:spPr/>
      <dgm:t>
        <a:bodyPr/>
        <a:lstStyle/>
        <a:p>
          <a:endParaRPr lang="en-US"/>
        </a:p>
      </dgm:t>
    </dgm:pt>
    <dgm:pt modelId="{6A0CDB6A-9E02-4E82-BA28-B403DAEFC301}" type="sibTrans" cxnId="{AB67082A-CEDC-4B98-BF4A-24092C17857F}">
      <dgm:prSet/>
      <dgm:spPr/>
      <dgm:t>
        <a:bodyPr/>
        <a:lstStyle/>
        <a:p>
          <a:endParaRPr lang="en-US"/>
        </a:p>
      </dgm:t>
    </dgm:pt>
    <dgm:pt modelId="{B9490580-83E0-4363-8A8E-CFAEE4801974}">
      <dgm:prSet phldrT="[Text]" phldr="1"/>
      <dgm:spPr/>
      <dgm:t>
        <a:bodyPr/>
        <a:lstStyle/>
        <a:p>
          <a:endParaRPr lang="en-US"/>
        </a:p>
      </dgm:t>
    </dgm:pt>
    <dgm:pt modelId="{D01CAB74-2686-4846-82B1-A648D4F698F6}" type="parTrans" cxnId="{C0604179-9DCA-43BB-94A5-15C04B4CD2F3}">
      <dgm:prSet/>
      <dgm:spPr/>
      <dgm:t>
        <a:bodyPr/>
        <a:lstStyle/>
        <a:p>
          <a:endParaRPr lang="en-US"/>
        </a:p>
      </dgm:t>
    </dgm:pt>
    <dgm:pt modelId="{506C0040-7E0D-4528-B504-E8CDBDC4E18E}" type="sibTrans" cxnId="{C0604179-9DCA-43BB-94A5-15C04B4CD2F3}">
      <dgm:prSet/>
      <dgm:spPr/>
      <dgm:t>
        <a:bodyPr/>
        <a:lstStyle/>
        <a:p>
          <a:endParaRPr lang="en-US"/>
        </a:p>
      </dgm:t>
    </dgm:pt>
    <dgm:pt modelId="{C548CEB9-2518-4796-AC30-338C2D274A4A}">
      <dgm:prSet phldrT="[Text]" phldr="1"/>
      <dgm:spPr/>
      <dgm:t>
        <a:bodyPr/>
        <a:lstStyle/>
        <a:p>
          <a:endParaRPr lang="en-US"/>
        </a:p>
      </dgm:t>
    </dgm:pt>
    <dgm:pt modelId="{B005564D-21CB-4478-9BDB-CBC89A89160F}" type="parTrans" cxnId="{2C85F05A-17EF-42C1-95F4-9CAAF8E0B680}">
      <dgm:prSet/>
      <dgm:spPr/>
      <dgm:t>
        <a:bodyPr/>
        <a:lstStyle/>
        <a:p>
          <a:endParaRPr lang="en-US"/>
        </a:p>
      </dgm:t>
    </dgm:pt>
    <dgm:pt modelId="{85914B94-293E-4FA8-9315-29745150D6BE}" type="sibTrans" cxnId="{2C85F05A-17EF-42C1-95F4-9CAAF8E0B680}">
      <dgm:prSet/>
      <dgm:spPr/>
      <dgm:t>
        <a:bodyPr/>
        <a:lstStyle/>
        <a:p>
          <a:endParaRPr lang="en-US"/>
        </a:p>
      </dgm:t>
    </dgm:pt>
    <dgm:pt modelId="{F19F762B-7BF0-438C-8A00-A6BD6CE2E948}">
      <dgm:prSet phldrT="[Text]" phldr="1"/>
      <dgm:spPr/>
      <dgm:t>
        <a:bodyPr/>
        <a:lstStyle/>
        <a:p>
          <a:endParaRPr lang="en-US" dirty="0"/>
        </a:p>
      </dgm:t>
    </dgm:pt>
    <dgm:pt modelId="{CA9FE5FE-F95A-493B-9FF5-A432DFE056BB}" type="parTrans" cxnId="{48D80E50-A842-4252-A406-00D12F4AA3C4}">
      <dgm:prSet/>
      <dgm:spPr/>
      <dgm:t>
        <a:bodyPr/>
        <a:lstStyle/>
        <a:p>
          <a:endParaRPr lang="en-US"/>
        </a:p>
      </dgm:t>
    </dgm:pt>
    <dgm:pt modelId="{9411C972-A87D-4058-B405-17986BD60086}" type="sibTrans" cxnId="{48D80E50-A842-4252-A406-00D12F4AA3C4}">
      <dgm:prSet/>
      <dgm:spPr/>
      <dgm:t>
        <a:bodyPr/>
        <a:lstStyle/>
        <a:p>
          <a:endParaRPr lang="en-US"/>
        </a:p>
      </dgm:t>
    </dgm:pt>
    <dgm:pt modelId="{D70B1C56-37B2-4D38-82E4-A8BAA6032B3F}">
      <dgm:prSet phldrT="[Text]"/>
      <dgm:spPr/>
      <dgm:t>
        <a:bodyPr/>
        <a:lstStyle/>
        <a:p>
          <a:r>
            <a:rPr lang="en-US" dirty="0" smtClean="0">
              <a:latin typeface="Arial" pitchFamily="34" charset="0"/>
              <a:cs typeface="Arial" pitchFamily="34" charset="0"/>
            </a:rPr>
            <a:t>Private Investors</a:t>
          </a:r>
          <a:endParaRPr lang="en-US" dirty="0">
            <a:latin typeface="Arial" pitchFamily="34" charset="0"/>
            <a:cs typeface="Arial" pitchFamily="34" charset="0"/>
          </a:endParaRPr>
        </a:p>
      </dgm:t>
    </dgm:pt>
    <dgm:pt modelId="{B2007D89-1D66-4238-9EB6-CE0B161835A2}" type="parTrans" cxnId="{5C4FBDB3-E51F-4430-880B-2D0CC68A7C1C}">
      <dgm:prSet/>
      <dgm:spPr/>
      <dgm:t>
        <a:bodyPr/>
        <a:lstStyle/>
        <a:p>
          <a:endParaRPr lang="en-US"/>
        </a:p>
      </dgm:t>
    </dgm:pt>
    <dgm:pt modelId="{3B8DE861-2C51-406C-9CE8-9703FF17C9CF}" type="sibTrans" cxnId="{5C4FBDB3-E51F-4430-880B-2D0CC68A7C1C}">
      <dgm:prSet/>
      <dgm:spPr/>
      <dgm:t>
        <a:bodyPr/>
        <a:lstStyle/>
        <a:p>
          <a:endParaRPr lang="en-US"/>
        </a:p>
      </dgm:t>
    </dgm:pt>
    <dgm:pt modelId="{39647E8E-795A-45B0-8F7F-B7A6300AA957}">
      <dgm:prSet phldrT="[Text]"/>
      <dgm:spPr/>
      <dgm:t>
        <a:bodyPr/>
        <a:lstStyle/>
        <a:p>
          <a:r>
            <a:rPr lang="en-US" dirty="0" smtClean="0">
              <a:latin typeface="Arial" pitchFamily="34" charset="0"/>
              <a:cs typeface="Arial" pitchFamily="34" charset="0"/>
            </a:rPr>
            <a:t>Upfront $$$</a:t>
          </a:r>
          <a:endParaRPr lang="en-US" dirty="0">
            <a:latin typeface="Arial" pitchFamily="34" charset="0"/>
            <a:cs typeface="Arial" pitchFamily="34" charset="0"/>
          </a:endParaRPr>
        </a:p>
      </dgm:t>
    </dgm:pt>
    <dgm:pt modelId="{646AA6F5-04DE-4EF1-A299-C17C9D3889CC}" type="parTrans" cxnId="{19460553-4CF7-4CB8-8D29-C04A93B08D2D}">
      <dgm:prSet/>
      <dgm:spPr/>
      <dgm:t>
        <a:bodyPr/>
        <a:lstStyle/>
        <a:p>
          <a:endParaRPr lang="en-US"/>
        </a:p>
      </dgm:t>
    </dgm:pt>
    <dgm:pt modelId="{2D9601A6-71D8-4F5E-BFF4-C47D703E3FC0}" type="sibTrans" cxnId="{19460553-4CF7-4CB8-8D29-C04A93B08D2D}">
      <dgm:prSet/>
      <dgm:spPr/>
      <dgm:t>
        <a:bodyPr/>
        <a:lstStyle/>
        <a:p>
          <a:endParaRPr lang="en-US"/>
        </a:p>
      </dgm:t>
    </dgm:pt>
    <dgm:pt modelId="{E4210312-F7AA-41BB-B60B-4C0111ADEDE0}">
      <dgm:prSet phldrT="[Text]"/>
      <dgm:spPr/>
      <dgm:t>
        <a:bodyPr/>
        <a:lstStyle/>
        <a:p>
          <a:r>
            <a:rPr lang="en-US" dirty="0" smtClean="0">
              <a:latin typeface="Arial" pitchFamily="34" charset="0"/>
              <a:cs typeface="Arial" pitchFamily="34" charset="0"/>
            </a:rPr>
            <a:t>Vendors or Carriers</a:t>
          </a:r>
          <a:endParaRPr lang="en-US" dirty="0">
            <a:latin typeface="Arial" pitchFamily="34" charset="0"/>
            <a:cs typeface="Arial" pitchFamily="34" charset="0"/>
          </a:endParaRPr>
        </a:p>
      </dgm:t>
    </dgm:pt>
    <dgm:pt modelId="{034C044B-8D89-47C8-8BF0-93A4FF6E1A72}" type="parTrans" cxnId="{D0C15C35-D0A1-4F63-8A93-2A6892AF7B43}">
      <dgm:prSet/>
      <dgm:spPr/>
      <dgm:t>
        <a:bodyPr/>
        <a:lstStyle/>
        <a:p>
          <a:endParaRPr lang="en-US"/>
        </a:p>
      </dgm:t>
    </dgm:pt>
    <dgm:pt modelId="{E5E0E50C-F4A7-4742-A505-D2777C9135F0}" type="sibTrans" cxnId="{D0C15C35-D0A1-4F63-8A93-2A6892AF7B43}">
      <dgm:prSet/>
      <dgm:spPr/>
      <dgm:t>
        <a:bodyPr/>
        <a:lstStyle/>
        <a:p>
          <a:endParaRPr lang="en-US"/>
        </a:p>
      </dgm:t>
    </dgm:pt>
    <dgm:pt modelId="{55ADADED-4B44-4AFB-B5CB-B7306D07DED9}">
      <dgm:prSet phldrT="[Text]"/>
      <dgm:spPr/>
      <dgm:t>
        <a:bodyPr/>
        <a:lstStyle/>
        <a:p>
          <a:r>
            <a:rPr lang="en-US" dirty="0" smtClean="0">
              <a:latin typeface="Arial" pitchFamily="34" charset="0"/>
              <a:cs typeface="Arial" pitchFamily="34" charset="0"/>
            </a:rPr>
            <a:t>State/Local Contributions</a:t>
          </a:r>
          <a:endParaRPr lang="en-US" dirty="0">
            <a:latin typeface="Arial" pitchFamily="34" charset="0"/>
            <a:cs typeface="Arial" pitchFamily="34" charset="0"/>
          </a:endParaRPr>
        </a:p>
      </dgm:t>
    </dgm:pt>
    <dgm:pt modelId="{0D4C64E1-BF8A-4A4E-A770-F73D59E63A0F}" type="parTrans" cxnId="{AD305D12-FD8A-4ADE-8C31-054D35724AED}">
      <dgm:prSet/>
      <dgm:spPr/>
      <dgm:t>
        <a:bodyPr/>
        <a:lstStyle/>
        <a:p>
          <a:endParaRPr lang="en-US"/>
        </a:p>
      </dgm:t>
    </dgm:pt>
    <dgm:pt modelId="{AC13FF31-F259-4FAD-BD9F-3937D591C290}" type="sibTrans" cxnId="{AD305D12-FD8A-4ADE-8C31-054D35724AED}">
      <dgm:prSet/>
      <dgm:spPr/>
      <dgm:t>
        <a:bodyPr/>
        <a:lstStyle/>
        <a:p>
          <a:endParaRPr lang="en-US"/>
        </a:p>
      </dgm:t>
    </dgm:pt>
    <dgm:pt modelId="{57FD4184-E325-48BE-A48E-DB5545E98089}" type="pres">
      <dgm:prSet presAssocID="{AE24B4A7-84D6-4975-A71A-1BCDEDC57A82}" presName="cycle" presStyleCnt="0">
        <dgm:presLayoutVars>
          <dgm:chMax val="1"/>
          <dgm:dir/>
          <dgm:animLvl val="ctr"/>
          <dgm:resizeHandles val="exact"/>
        </dgm:presLayoutVars>
      </dgm:prSet>
      <dgm:spPr/>
    </dgm:pt>
    <dgm:pt modelId="{2516D5EA-B972-4F6A-9D24-D69FD330B96C}" type="pres">
      <dgm:prSet presAssocID="{39647E8E-795A-45B0-8F7F-B7A6300AA957}" presName="centerShape" presStyleLbl="node0" presStyleIdx="0" presStyleCnt="1"/>
      <dgm:spPr/>
      <dgm:t>
        <a:bodyPr/>
        <a:lstStyle/>
        <a:p>
          <a:endParaRPr lang="en-US"/>
        </a:p>
      </dgm:t>
    </dgm:pt>
    <dgm:pt modelId="{6CB4157F-13DF-4CFF-AE50-46D0084D6063}" type="pres">
      <dgm:prSet presAssocID="{299D1D2C-5DEF-4CFE-AE19-B067A611BEF2}" presName="parTrans" presStyleLbl="bgSibTrans2D1" presStyleIdx="0" presStyleCnt="4"/>
      <dgm:spPr/>
      <dgm:t>
        <a:bodyPr/>
        <a:lstStyle/>
        <a:p>
          <a:endParaRPr lang="en-US"/>
        </a:p>
      </dgm:t>
    </dgm:pt>
    <dgm:pt modelId="{B9F6B2BB-67FB-4CAF-84F8-092608D512F0}" type="pres">
      <dgm:prSet presAssocID="{4FC84ABF-A563-40D9-836F-AE49836AC949}" presName="node" presStyleLbl="node1" presStyleIdx="0" presStyleCnt="4">
        <dgm:presLayoutVars>
          <dgm:bulletEnabled val="1"/>
        </dgm:presLayoutVars>
      </dgm:prSet>
      <dgm:spPr/>
      <dgm:t>
        <a:bodyPr/>
        <a:lstStyle/>
        <a:p>
          <a:endParaRPr lang="en-US"/>
        </a:p>
      </dgm:t>
    </dgm:pt>
    <dgm:pt modelId="{796C67F1-1218-42DA-B261-CB534AFF8C36}" type="pres">
      <dgm:prSet presAssocID="{B2007D89-1D66-4238-9EB6-CE0B161835A2}" presName="parTrans" presStyleLbl="bgSibTrans2D1" presStyleIdx="1" presStyleCnt="4"/>
      <dgm:spPr/>
      <dgm:t>
        <a:bodyPr/>
        <a:lstStyle/>
        <a:p>
          <a:endParaRPr lang="en-US"/>
        </a:p>
      </dgm:t>
    </dgm:pt>
    <dgm:pt modelId="{2235A76A-A6A2-4B09-8575-A5FCDBD19261}" type="pres">
      <dgm:prSet presAssocID="{D70B1C56-37B2-4D38-82E4-A8BAA6032B3F}" presName="node" presStyleLbl="node1" presStyleIdx="1" presStyleCnt="4">
        <dgm:presLayoutVars>
          <dgm:bulletEnabled val="1"/>
        </dgm:presLayoutVars>
      </dgm:prSet>
      <dgm:spPr/>
      <dgm:t>
        <a:bodyPr/>
        <a:lstStyle/>
        <a:p>
          <a:endParaRPr lang="en-US"/>
        </a:p>
      </dgm:t>
    </dgm:pt>
    <dgm:pt modelId="{1C52D531-8136-4557-A915-D072D515319B}" type="pres">
      <dgm:prSet presAssocID="{034C044B-8D89-47C8-8BF0-93A4FF6E1A72}" presName="parTrans" presStyleLbl="bgSibTrans2D1" presStyleIdx="2" presStyleCnt="4"/>
      <dgm:spPr/>
      <dgm:t>
        <a:bodyPr/>
        <a:lstStyle/>
        <a:p>
          <a:endParaRPr lang="en-US"/>
        </a:p>
      </dgm:t>
    </dgm:pt>
    <dgm:pt modelId="{02B64757-9494-4AFD-AF63-0B3D7DCC4586}" type="pres">
      <dgm:prSet presAssocID="{E4210312-F7AA-41BB-B60B-4C0111ADEDE0}" presName="node" presStyleLbl="node1" presStyleIdx="2" presStyleCnt="4">
        <dgm:presLayoutVars>
          <dgm:bulletEnabled val="1"/>
        </dgm:presLayoutVars>
      </dgm:prSet>
      <dgm:spPr/>
      <dgm:t>
        <a:bodyPr/>
        <a:lstStyle/>
        <a:p>
          <a:endParaRPr lang="en-US"/>
        </a:p>
      </dgm:t>
    </dgm:pt>
    <dgm:pt modelId="{4E36DBBC-39A4-4B69-8E7D-B495AD245186}" type="pres">
      <dgm:prSet presAssocID="{0D4C64E1-BF8A-4A4E-A770-F73D59E63A0F}" presName="parTrans" presStyleLbl="bgSibTrans2D1" presStyleIdx="3" presStyleCnt="4"/>
      <dgm:spPr/>
      <dgm:t>
        <a:bodyPr/>
        <a:lstStyle/>
        <a:p>
          <a:endParaRPr lang="en-US"/>
        </a:p>
      </dgm:t>
    </dgm:pt>
    <dgm:pt modelId="{3B177576-9EB2-476F-B7D0-34D462D67C30}" type="pres">
      <dgm:prSet presAssocID="{55ADADED-4B44-4AFB-B5CB-B7306D07DED9}" presName="node" presStyleLbl="node1" presStyleIdx="3" presStyleCnt="4">
        <dgm:presLayoutVars>
          <dgm:bulletEnabled val="1"/>
        </dgm:presLayoutVars>
      </dgm:prSet>
      <dgm:spPr/>
      <dgm:t>
        <a:bodyPr/>
        <a:lstStyle/>
        <a:p>
          <a:endParaRPr lang="en-US"/>
        </a:p>
      </dgm:t>
    </dgm:pt>
  </dgm:ptLst>
  <dgm:cxnLst>
    <dgm:cxn modelId="{C0604179-9DCA-43BB-94A5-15C04B4CD2F3}" srcId="{AE24B4A7-84D6-4975-A71A-1BCDEDC57A82}" destId="{B9490580-83E0-4363-8A8E-CFAEE4801974}" srcOrd="2" destOrd="0" parTransId="{D01CAB74-2686-4846-82B1-A648D4F698F6}" sibTransId="{506C0040-7E0D-4528-B504-E8CDBDC4E18E}"/>
    <dgm:cxn modelId="{CE6C6023-1849-4B83-81C9-CAA148C3021A}" type="presOf" srcId="{E4210312-F7AA-41BB-B60B-4C0111ADEDE0}" destId="{02B64757-9494-4AFD-AF63-0B3D7DCC4586}" srcOrd="0" destOrd="0" presId="urn:microsoft.com/office/officeart/2005/8/layout/radial4"/>
    <dgm:cxn modelId="{B87F7F3E-3AF2-49C2-9D13-3A86C6217F7D}" type="presOf" srcId="{4FC84ABF-A563-40D9-836F-AE49836AC949}" destId="{B9F6B2BB-67FB-4CAF-84F8-092608D512F0}" srcOrd="0" destOrd="0" presId="urn:microsoft.com/office/officeart/2005/8/layout/radial4"/>
    <dgm:cxn modelId="{2C85F05A-17EF-42C1-95F4-9CAAF8E0B680}" srcId="{AE24B4A7-84D6-4975-A71A-1BCDEDC57A82}" destId="{C548CEB9-2518-4796-AC30-338C2D274A4A}" srcOrd="3" destOrd="0" parTransId="{B005564D-21CB-4478-9BDB-CBC89A89160F}" sibTransId="{85914B94-293E-4FA8-9315-29745150D6BE}"/>
    <dgm:cxn modelId="{CAC9595D-92D4-47DF-A5E7-2D48934941DF}" type="presOf" srcId="{AE24B4A7-84D6-4975-A71A-1BCDEDC57A82}" destId="{57FD4184-E325-48BE-A48E-DB5545E98089}" srcOrd="0" destOrd="0" presId="urn:microsoft.com/office/officeart/2005/8/layout/radial4"/>
    <dgm:cxn modelId="{6C8F14D3-ECF9-4B58-8C84-D9B1C2543415}" type="presOf" srcId="{B2007D89-1D66-4238-9EB6-CE0B161835A2}" destId="{796C67F1-1218-42DA-B261-CB534AFF8C36}" srcOrd="0" destOrd="0" presId="urn:microsoft.com/office/officeart/2005/8/layout/radial4"/>
    <dgm:cxn modelId="{06EBBF0F-0BB7-497C-84B2-8CAA6FE9C9D8}" type="presOf" srcId="{034C044B-8D89-47C8-8BF0-93A4FF6E1A72}" destId="{1C52D531-8136-4557-A915-D072D515319B}" srcOrd="0" destOrd="0" presId="urn:microsoft.com/office/officeart/2005/8/layout/radial4"/>
    <dgm:cxn modelId="{D0C15C35-D0A1-4F63-8A93-2A6892AF7B43}" srcId="{39647E8E-795A-45B0-8F7F-B7A6300AA957}" destId="{E4210312-F7AA-41BB-B60B-4C0111ADEDE0}" srcOrd="2" destOrd="0" parTransId="{034C044B-8D89-47C8-8BF0-93A4FF6E1A72}" sibTransId="{E5E0E50C-F4A7-4742-A505-D2777C9135F0}"/>
    <dgm:cxn modelId="{8AF4A9DB-F14B-4ECD-A2FB-532E95CD4795}" type="presOf" srcId="{D70B1C56-37B2-4D38-82E4-A8BAA6032B3F}" destId="{2235A76A-A6A2-4B09-8575-A5FCDBD19261}" srcOrd="0" destOrd="0" presId="urn:microsoft.com/office/officeart/2005/8/layout/radial4"/>
    <dgm:cxn modelId="{AD305D12-FD8A-4ADE-8C31-054D35724AED}" srcId="{39647E8E-795A-45B0-8F7F-B7A6300AA957}" destId="{55ADADED-4B44-4AFB-B5CB-B7306D07DED9}" srcOrd="3" destOrd="0" parTransId="{0D4C64E1-BF8A-4A4E-A770-F73D59E63A0F}" sibTransId="{AC13FF31-F259-4FAD-BD9F-3937D591C290}"/>
    <dgm:cxn modelId="{AB67082A-CEDC-4B98-BF4A-24092C17857F}" srcId="{39647E8E-795A-45B0-8F7F-B7A6300AA957}" destId="{4FC84ABF-A563-40D9-836F-AE49836AC949}" srcOrd="0" destOrd="0" parTransId="{299D1D2C-5DEF-4CFE-AE19-B067A611BEF2}" sibTransId="{6A0CDB6A-9E02-4E82-BA28-B403DAEFC301}"/>
    <dgm:cxn modelId="{B6AE4D9E-E451-4184-8305-19CE5B5B77F7}" type="presOf" srcId="{299D1D2C-5DEF-4CFE-AE19-B067A611BEF2}" destId="{6CB4157F-13DF-4CFF-AE50-46D0084D6063}" srcOrd="0" destOrd="0" presId="urn:microsoft.com/office/officeart/2005/8/layout/radial4"/>
    <dgm:cxn modelId="{5AC16E66-6AE4-49ED-A41E-E88C286B239D}" type="presOf" srcId="{39647E8E-795A-45B0-8F7F-B7A6300AA957}" destId="{2516D5EA-B972-4F6A-9D24-D69FD330B96C}" srcOrd="0" destOrd="0" presId="urn:microsoft.com/office/officeart/2005/8/layout/radial4"/>
    <dgm:cxn modelId="{B532E386-0D49-4F2E-A596-B6F51D6C07B0}" type="presOf" srcId="{0D4C64E1-BF8A-4A4E-A770-F73D59E63A0F}" destId="{4E36DBBC-39A4-4B69-8E7D-B495AD245186}" srcOrd="0" destOrd="0" presId="urn:microsoft.com/office/officeart/2005/8/layout/radial4"/>
    <dgm:cxn modelId="{19460553-4CF7-4CB8-8D29-C04A93B08D2D}" srcId="{AE24B4A7-84D6-4975-A71A-1BCDEDC57A82}" destId="{39647E8E-795A-45B0-8F7F-B7A6300AA957}" srcOrd="0" destOrd="0" parTransId="{646AA6F5-04DE-4EF1-A299-C17C9D3889CC}" sibTransId="{2D9601A6-71D8-4F5E-BFF4-C47D703E3FC0}"/>
    <dgm:cxn modelId="{5C4FBDB3-E51F-4430-880B-2D0CC68A7C1C}" srcId="{39647E8E-795A-45B0-8F7F-B7A6300AA957}" destId="{D70B1C56-37B2-4D38-82E4-A8BAA6032B3F}" srcOrd="1" destOrd="0" parTransId="{B2007D89-1D66-4238-9EB6-CE0B161835A2}" sibTransId="{3B8DE861-2C51-406C-9CE8-9703FF17C9CF}"/>
    <dgm:cxn modelId="{05F40459-0A11-4CE2-B1FE-86017763D03D}" type="presOf" srcId="{55ADADED-4B44-4AFB-B5CB-B7306D07DED9}" destId="{3B177576-9EB2-476F-B7D0-34D462D67C30}" srcOrd="0" destOrd="0" presId="urn:microsoft.com/office/officeart/2005/8/layout/radial4"/>
    <dgm:cxn modelId="{48D80E50-A842-4252-A406-00D12F4AA3C4}" srcId="{AE24B4A7-84D6-4975-A71A-1BCDEDC57A82}" destId="{F19F762B-7BF0-438C-8A00-A6BD6CE2E948}" srcOrd="1" destOrd="0" parTransId="{CA9FE5FE-F95A-493B-9FF5-A432DFE056BB}" sibTransId="{9411C972-A87D-4058-B405-17986BD60086}"/>
    <dgm:cxn modelId="{E7D17C39-B8E5-4E75-AEFA-398B11CCD675}" type="presParOf" srcId="{57FD4184-E325-48BE-A48E-DB5545E98089}" destId="{2516D5EA-B972-4F6A-9D24-D69FD330B96C}" srcOrd="0" destOrd="0" presId="urn:microsoft.com/office/officeart/2005/8/layout/radial4"/>
    <dgm:cxn modelId="{F824CE46-2794-4993-966E-2FEDFE1FF29B}" type="presParOf" srcId="{57FD4184-E325-48BE-A48E-DB5545E98089}" destId="{6CB4157F-13DF-4CFF-AE50-46D0084D6063}" srcOrd="1" destOrd="0" presId="urn:microsoft.com/office/officeart/2005/8/layout/radial4"/>
    <dgm:cxn modelId="{FC6DA7F0-1F8E-463A-92B5-896FE1A5E46C}" type="presParOf" srcId="{57FD4184-E325-48BE-A48E-DB5545E98089}" destId="{B9F6B2BB-67FB-4CAF-84F8-092608D512F0}" srcOrd="2" destOrd="0" presId="urn:microsoft.com/office/officeart/2005/8/layout/radial4"/>
    <dgm:cxn modelId="{E216C35B-20DB-4901-9CA1-421BF4E470C2}" type="presParOf" srcId="{57FD4184-E325-48BE-A48E-DB5545E98089}" destId="{796C67F1-1218-42DA-B261-CB534AFF8C36}" srcOrd="3" destOrd="0" presId="urn:microsoft.com/office/officeart/2005/8/layout/radial4"/>
    <dgm:cxn modelId="{FAB74DF7-7061-40F1-A2A5-F8399D7EE703}" type="presParOf" srcId="{57FD4184-E325-48BE-A48E-DB5545E98089}" destId="{2235A76A-A6A2-4B09-8575-A5FCDBD19261}" srcOrd="4" destOrd="0" presId="urn:microsoft.com/office/officeart/2005/8/layout/radial4"/>
    <dgm:cxn modelId="{A00E562B-E7E0-423A-8129-46752F870704}" type="presParOf" srcId="{57FD4184-E325-48BE-A48E-DB5545E98089}" destId="{1C52D531-8136-4557-A915-D072D515319B}" srcOrd="5" destOrd="0" presId="urn:microsoft.com/office/officeart/2005/8/layout/radial4"/>
    <dgm:cxn modelId="{E25ABE2C-1340-4F10-8914-C199DEBD866B}" type="presParOf" srcId="{57FD4184-E325-48BE-A48E-DB5545E98089}" destId="{02B64757-9494-4AFD-AF63-0B3D7DCC4586}" srcOrd="6" destOrd="0" presId="urn:microsoft.com/office/officeart/2005/8/layout/radial4"/>
    <dgm:cxn modelId="{AB84E544-6C38-44CD-BA0D-0E23A05C1CE5}" type="presParOf" srcId="{57FD4184-E325-48BE-A48E-DB5545E98089}" destId="{4E36DBBC-39A4-4B69-8E7D-B495AD245186}" srcOrd="7" destOrd="0" presId="urn:microsoft.com/office/officeart/2005/8/layout/radial4"/>
    <dgm:cxn modelId="{78EBF252-D554-4B5B-B6BA-6255150C6015}" type="presParOf" srcId="{57FD4184-E325-48BE-A48E-DB5545E98089}" destId="{3B177576-9EB2-476F-B7D0-34D462D67C30}"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C58A86-EE7C-45A4-A845-6B4E97C8FE06}" type="doc">
      <dgm:prSet loTypeId="urn:microsoft.com/office/officeart/2005/8/layout/arrow6" loCatId="relationship" qsTypeId="urn:microsoft.com/office/officeart/2005/8/quickstyle/3d1" qsCatId="3D" csTypeId="urn:microsoft.com/office/officeart/2005/8/colors/accent1_2" csCatId="accent1" phldr="1"/>
      <dgm:spPr/>
      <dgm:t>
        <a:bodyPr/>
        <a:lstStyle/>
        <a:p>
          <a:endParaRPr lang="en-US"/>
        </a:p>
      </dgm:t>
    </dgm:pt>
    <dgm:pt modelId="{DDEB19F8-3685-4B1C-A972-1CF03643D9DC}">
      <dgm:prSet phldrT="[Text]"/>
      <dgm:spPr>
        <a:xfrm>
          <a:off x="579797" y="359663"/>
          <a:ext cx="1594442" cy="947002"/>
        </a:xfrm>
        <a:noFill/>
        <a:ln>
          <a:noFill/>
        </a:ln>
        <a:effectLst/>
        <a:scene3d>
          <a:camera prst="orthographicFront"/>
          <a:lightRig rig="flat" dir="t"/>
        </a:scene3d>
        <a:sp3d/>
      </dgm:spPr>
      <dgm:t>
        <a:bodyPr/>
        <a:lstStyle/>
        <a:p>
          <a:r>
            <a:rPr lang="en-US" dirty="0" smtClean="0">
              <a:solidFill>
                <a:sysClr val="window" lastClr="FFFFFF"/>
              </a:solidFill>
              <a:latin typeface="Segoe UI"/>
              <a:ea typeface="+mn-ea"/>
              <a:cs typeface="+mn-cs"/>
            </a:rPr>
            <a:t>$0</a:t>
          </a:r>
          <a:endParaRPr lang="en-US" dirty="0">
            <a:solidFill>
              <a:sysClr val="window" lastClr="FFFFFF"/>
            </a:solidFill>
            <a:latin typeface="Segoe UI"/>
            <a:ea typeface="+mn-ea"/>
            <a:cs typeface="+mn-cs"/>
          </a:endParaRPr>
        </a:p>
      </dgm:t>
    </dgm:pt>
    <dgm:pt modelId="{AF57B5BC-AB28-4B1F-9552-51BFF863CABF}" type="parTrans" cxnId="{5E6858C2-9AE8-4610-96F3-495279046C51}">
      <dgm:prSet/>
      <dgm:spPr/>
      <dgm:t>
        <a:bodyPr/>
        <a:lstStyle/>
        <a:p>
          <a:endParaRPr lang="en-US"/>
        </a:p>
      </dgm:t>
    </dgm:pt>
    <dgm:pt modelId="{5D2F9E3A-A05D-4400-B07C-CA78C72712FB}" type="sibTrans" cxnId="{5E6858C2-9AE8-4610-96F3-495279046C51}">
      <dgm:prSet/>
      <dgm:spPr/>
      <dgm:t>
        <a:bodyPr/>
        <a:lstStyle/>
        <a:p>
          <a:endParaRPr lang="en-US"/>
        </a:p>
      </dgm:t>
    </dgm:pt>
    <dgm:pt modelId="{BB6AC05A-11AE-46E4-A1CC-2FB3714EE4D1}">
      <dgm:prSet phldrT="[Text]"/>
      <dgm:spPr>
        <a:xfrm>
          <a:off x="2415822" y="668888"/>
          <a:ext cx="1884341" cy="947002"/>
        </a:xfrm>
        <a:noFill/>
        <a:ln>
          <a:noFill/>
        </a:ln>
        <a:effectLst/>
        <a:scene3d>
          <a:camera prst="orthographicFront"/>
          <a:lightRig rig="flat" dir="t"/>
        </a:scene3d>
        <a:sp3d/>
      </dgm:spPr>
      <dgm:t>
        <a:bodyPr/>
        <a:lstStyle/>
        <a:p>
          <a:r>
            <a:rPr lang="en-US" dirty="0" smtClean="0">
              <a:solidFill>
                <a:sysClr val="window" lastClr="FFFFFF"/>
              </a:solidFill>
              <a:latin typeface="Segoe UI"/>
              <a:ea typeface="+mn-ea"/>
              <a:cs typeface="+mn-cs"/>
            </a:rPr>
            <a:t>$??</a:t>
          </a:r>
          <a:endParaRPr lang="en-US" dirty="0">
            <a:solidFill>
              <a:sysClr val="window" lastClr="FFFFFF"/>
            </a:solidFill>
            <a:latin typeface="Segoe UI"/>
            <a:ea typeface="+mn-ea"/>
            <a:cs typeface="+mn-cs"/>
          </a:endParaRPr>
        </a:p>
      </dgm:t>
    </dgm:pt>
    <dgm:pt modelId="{390986F1-4EAF-4522-9E52-131F73F6DB1C}" type="parTrans" cxnId="{617035A7-4F58-4540-B916-0AD4C56310F3}">
      <dgm:prSet/>
      <dgm:spPr/>
      <dgm:t>
        <a:bodyPr/>
        <a:lstStyle/>
        <a:p>
          <a:endParaRPr lang="en-US"/>
        </a:p>
      </dgm:t>
    </dgm:pt>
    <dgm:pt modelId="{126E2C11-F3C8-4BF9-965A-F03B392ECB7F}" type="sibTrans" cxnId="{617035A7-4F58-4540-B916-0AD4C56310F3}">
      <dgm:prSet/>
      <dgm:spPr/>
      <dgm:t>
        <a:bodyPr/>
        <a:lstStyle/>
        <a:p>
          <a:endParaRPr lang="en-US"/>
        </a:p>
      </dgm:t>
    </dgm:pt>
    <dgm:pt modelId="{B5BEBF28-690E-4B72-99E7-4D0ED424EBC8}" type="pres">
      <dgm:prSet presAssocID="{C7C58A86-EE7C-45A4-A845-6B4E97C8FE06}" presName="compositeShape" presStyleCnt="0">
        <dgm:presLayoutVars>
          <dgm:chMax val="2"/>
          <dgm:dir/>
          <dgm:resizeHandles val="exact"/>
        </dgm:presLayoutVars>
      </dgm:prSet>
      <dgm:spPr/>
      <dgm:t>
        <a:bodyPr/>
        <a:lstStyle/>
        <a:p>
          <a:endParaRPr lang="en-US"/>
        </a:p>
      </dgm:t>
    </dgm:pt>
    <dgm:pt modelId="{1ABD92E8-D878-4012-927C-00ADF3BD403E}" type="pres">
      <dgm:prSet presAssocID="{C7C58A86-EE7C-45A4-A845-6B4E97C8FE06}" presName="ribbon" presStyleLbl="node1" presStyleIdx="0" presStyleCnt="1" custLinFactNeighborX="234" custLinFactNeighborY="-20444"/>
      <dgm:spPr>
        <a:xfrm>
          <a:off x="0" y="0"/>
          <a:ext cx="4831644" cy="1932657"/>
        </a:xfrm>
        <a:prstGeom prst="leftRightRibbon">
          <a:avLst/>
        </a:prstGeom>
        <a:gradFill rotWithShape="0">
          <a:gsLst>
            <a:gs pos="0">
              <a:srgbClr val="E84C22">
                <a:hueOff val="0"/>
                <a:satOff val="0"/>
                <a:lumOff val="0"/>
                <a:alphaOff val="0"/>
                <a:satMod val="103000"/>
                <a:lumMod val="102000"/>
                <a:tint val="94000"/>
              </a:srgbClr>
            </a:gs>
            <a:gs pos="50000">
              <a:srgbClr val="E84C22">
                <a:hueOff val="0"/>
                <a:satOff val="0"/>
                <a:lumOff val="0"/>
                <a:alphaOff val="0"/>
                <a:satMod val="110000"/>
                <a:lumMod val="100000"/>
                <a:shade val="100000"/>
              </a:srgbClr>
            </a:gs>
            <a:gs pos="100000">
              <a:srgbClr val="E84C2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6C3047B8-01F2-4105-9F41-D084E88CEE4F}" type="pres">
      <dgm:prSet presAssocID="{C7C58A86-EE7C-45A4-A845-6B4E97C8FE06}" presName="leftArrowText" presStyleLbl="node1" presStyleIdx="0" presStyleCnt="1">
        <dgm:presLayoutVars>
          <dgm:chMax val="0"/>
          <dgm:bulletEnabled val="1"/>
        </dgm:presLayoutVars>
      </dgm:prSet>
      <dgm:spPr>
        <a:prstGeom prst="rect">
          <a:avLst/>
        </a:prstGeom>
      </dgm:spPr>
      <dgm:t>
        <a:bodyPr/>
        <a:lstStyle/>
        <a:p>
          <a:endParaRPr lang="en-US"/>
        </a:p>
      </dgm:t>
    </dgm:pt>
    <dgm:pt modelId="{20B9E5F4-7CF5-4DB8-8C70-DD01430CC586}" type="pres">
      <dgm:prSet presAssocID="{C7C58A86-EE7C-45A4-A845-6B4E97C8FE06}" presName="rightArrowText" presStyleLbl="node1" presStyleIdx="0" presStyleCnt="1">
        <dgm:presLayoutVars>
          <dgm:chMax val="0"/>
          <dgm:bulletEnabled val="1"/>
        </dgm:presLayoutVars>
      </dgm:prSet>
      <dgm:spPr>
        <a:prstGeom prst="rect">
          <a:avLst/>
        </a:prstGeom>
      </dgm:spPr>
      <dgm:t>
        <a:bodyPr/>
        <a:lstStyle/>
        <a:p>
          <a:endParaRPr lang="en-US"/>
        </a:p>
      </dgm:t>
    </dgm:pt>
  </dgm:ptLst>
  <dgm:cxnLst>
    <dgm:cxn modelId="{617035A7-4F58-4540-B916-0AD4C56310F3}" srcId="{C7C58A86-EE7C-45A4-A845-6B4E97C8FE06}" destId="{BB6AC05A-11AE-46E4-A1CC-2FB3714EE4D1}" srcOrd="1" destOrd="0" parTransId="{390986F1-4EAF-4522-9E52-131F73F6DB1C}" sibTransId="{126E2C11-F3C8-4BF9-965A-F03B392ECB7F}"/>
    <dgm:cxn modelId="{0D4D8046-43AE-4834-86DE-B49CED009AE1}" type="presOf" srcId="{C7C58A86-EE7C-45A4-A845-6B4E97C8FE06}" destId="{B5BEBF28-690E-4B72-99E7-4D0ED424EBC8}" srcOrd="0" destOrd="0" presId="urn:microsoft.com/office/officeart/2005/8/layout/arrow6"/>
    <dgm:cxn modelId="{5E6858C2-9AE8-4610-96F3-495279046C51}" srcId="{C7C58A86-EE7C-45A4-A845-6B4E97C8FE06}" destId="{DDEB19F8-3685-4B1C-A972-1CF03643D9DC}" srcOrd="0" destOrd="0" parTransId="{AF57B5BC-AB28-4B1F-9552-51BFF863CABF}" sibTransId="{5D2F9E3A-A05D-4400-B07C-CA78C72712FB}"/>
    <dgm:cxn modelId="{A29E3E11-B61F-4A1C-A4D0-4B1415D5DA1C}" type="presOf" srcId="{DDEB19F8-3685-4B1C-A972-1CF03643D9DC}" destId="{6C3047B8-01F2-4105-9F41-D084E88CEE4F}" srcOrd="0" destOrd="0" presId="urn:microsoft.com/office/officeart/2005/8/layout/arrow6"/>
    <dgm:cxn modelId="{6FBC0253-FCA9-44FA-9AFE-0BB065FE0E98}" type="presOf" srcId="{BB6AC05A-11AE-46E4-A1CC-2FB3714EE4D1}" destId="{20B9E5F4-7CF5-4DB8-8C70-DD01430CC586}" srcOrd="0" destOrd="0" presId="urn:microsoft.com/office/officeart/2005/8/layout/arrow6"/>
    <dgm:cxn modelId="{F30157F8-41B3-43BA-A7E5-6BFDC1FFFBC3}" type="presParOf" srcId="{B5BEBF28-690E-4B72-99E7-4D0ED424EBC8}" destId="{1ABD92E8-D878-4012-927C-00ADF3BD403E}" srcOrd="0" destOrd="0" presId="urn:microsoft.com/office/officeart/2005/8/layout/arrow6"/>
    <dgm:cxn modelId="{F875A1C6-EE47-4317-BF76-DD02A42BAA7C}" type="presParOf" srcId="{B5BEBF28-690E-4B72-99E7-4D0ED424EBC8}" destId="{6C3047B8-01F2-4105-9F41-D084E88CEE4F}" srcOrd="1" destOrd="0" presId="urn:microsoft.com/office/officeart/2005/8/layout/arrow6"/>
    <dgm:cxn modelId="{5E0E1EC7-5CE7-4F37-93B4-4B48C6C09887}" type="presParOf" srcId="{B5BEBF28-690E-4B72-99E7-4D0ED424EBC8}" destId="{20B9E5F4-7CF5-4DB8-8C70-DD01430CC586}"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CDDE7D-ED30-4E3C-B11F-E987163B6EDF}" type="doc">
      <dgm:prSet loTypeId="urn:microsoft.com/office/officeart/2005/8/layout/venn3" loCatId="relationship" qsTypeId="urn:microsoft.com/office/officeart/2005/8/quickstyle/3d1" qsCatId="3D" csTypeId="urn:microsoft.com/office/officeart/2005/8/colors/accent1_5" csCatId="accent1" phldr="1"/>
      <dgm:spPr/>
      <dgm:t>
        <a:bodyPr/>
        <a:lstStyle/>
        <a:p>
          <a:endParaRPr lang="en-US"/>
        </a:p>
      </dgm:t>
    </dgm:pt>
    <dgm:pt modelId="{42BF5A3F-4155-45AD-B7E1-3997F772C4C8}">
      <dgm:prSet phldrT="[Text]" custT="1"/>
      <dgm:spPr>
        <a:xfrm>
          <a:off x="2972" y="144314"/>
          <a:ext cx="2599294" cy="2599294"/>
        </a:xfrm>
        <a:solidFill>
          <a:srgbClr val="E84C22">
            <a:shade val="80000"/>
            <a:alpha val="50000"/>
            <a:hueOff val="0"/>
            <a:satOff val="0"/>
            <a:lumOff val="0"/>
            <a:alphaOff val="0"/>
          </a:srgbClr>
        </a:solidFill>
        <a:ln>
          <a:noFill/>
        </a:ln>
        <a:effectLst/>
        <a:scene3d>
          <a:camera prst="orthographicFront"/>
          <a:lightRig rig="flat" dir="t"/>
        </a:scene3d>
        <a:sp3d prstMaterial="plastic">
          <a:bevelT w="120900" h="88900"/>
          <a:bevelB w="88900" h="31750" prst="angle"/>
        </a:sp3d>
      </dgm:spPr>
      <dgm:t>
        <a:bodyPr/>
        <a:lstStyle/>
        <a:p>
          <a:r>
            <a:rPr lang="en-US" sz="2400" dirty="0" smtClean="0">
              <a:solidFill>
                <a:sysClr val="window" lastClr="FFFFFF"/>
              </a:solidFill>
              <a:latin typeface="Arial" pitchFamily="34" charset="0"/>
              <a:ea typeface="+mn-ea"/>
              <a:cs typeface="Arial" pitchFamily="34" charset="0"/>
            </a:rPr>
            <a:t>Own From Beginning</a:t>
          </a:r>
          <a:endParaRPr lang="en-US" sz="2400" dirty="0">
            <a:solidFill>
              <a:sysClr val="window" lastClr="FFFFFF"/>
            </a:solidFill>
            <a:latin typeface="Arial" pitchFamily="34" charset="0"/>
            <a:ea typeface="+mn-ea"/>
            <a:cs typeface="Arial" pitchFamily="34" charset="0"/>
          </a:endParaRPr>
        </a:p>
      </dgm:t>
    </dgm:pt>
    <dgm:pt modelId="{0F65DA96-2F09-4B1C-AEAF-6EFCAF890E21}" type="parTrans" cxnId="{0629CB04-5D3C-4472-88F0-C60BF8FD8A8E}">
      <dgm:prSet/>
      <dgm:spPr/>
      <dgm:t>
        <a:bodyPr/>
        <a:lstStyle/>
        <a:p>
          <a:endParaRPr lang="en-US"/>
        </a:p>
      </dgm:t>
    </dgm:pt>
    <dgm:pt modelId="{20D94BA7-7890-4D86-8410-34043D3E057A}" type="sibTrans" cxnId="{0629CB04-5D3C-4472-88F0-C60BF8FD8A8E}">
      <dgm:prSet/>
      <dgm:spPr/>
      <dgm:t>
        <a:bodyPr/>
        <a:lstStyle/>
        <a:p>
          <a:endParaRPr lang="en-US"/>
        </a:p>
      </dgm:t>
    </dgm:pt>
    <dgm:pt modelId="{9DDAC375-87AD-4C04-BA38-B770650D97BA}">
      <dgm:prSet phldrT="[Text]" custT="1"/>
      <dgm:spPr>
        <a:xfrm>
          <a:off x="2082407" y="144314"/>
          <a:ext cx="2599294" cy="2599294"/>
        </a:xfrm>
        <a:solidFill>
          <a:srgbClr val="E84C22">
            <a:shade val="80000"/>
            <a:alpha val="50000"/>
            <a:hueOff val="-24"/>
            <a:satOff val="2970"/>
            <a:lumOff val="2559"/>
            <a:alphaOff val="15000"/>
          </a:srgbClr>
        </a:solidFill>
        <a:ln>
          <a:noFill/>
        </a:ln>
        <a:effectLst/>
        <a:scene3d>
          <a:camera prst="orthographicFront"/>
          <a:lightRig rig="flat" dir="t"/>
        </a:scene3d>
        <a:sp3d prstMaterial="plastic">
          <a:bevelT w="120900" h="88900"/>
          <a:bevelB w="88900" h="31750" prst="angle"/>
        </a:sp3d>
      </dgm:spPr>
      <dgm:t>
        <a:bodyPr/>
        <a:lstStyle/>
        <a:p>
          <a:r>
            <a:rPr lang="en-US" sz="2400" dirty="0" smtClean="0">
              <a:solidFill>
                <a:sysClr val="window" lastClr="FFFFFF"/>
              </a:solidFill>
              <a:latin typeface="Arial" pitchFamily="34" charset="0"/>
              <a:ea typeface="+mn-ea"/>
              <a:cs typeface="Arial" pitchFamily="34" charset="0"/>
            </a:rPr>
            <a:t>Own At End</a:t>
          </a:r>
          <a:endParaRPr lang="en-US" sz="2400" dirty="0">
            <a:solidFill>
              <a:sysClr val="window" lastClr="FFFFFF"/>
            </a:solidFill>
            <a:latin typeface="Arial" pitchFamily="34" charset="0"/>
            <a:ea typeface="+mn-ea"/>
            <a:cs typeface="Arial" pitchFamily="34" charset="0"/>
          </a:endParaRPr>
        </a:p>
      </dgm:t>
    </dgm:pt>
    <dgm:pt modelId="{7BCDAF54-BFC8-4C7A-BBD6-F6166B267E23}" type="parTrans" cxnId="{B654A172-CEA2-456C-A356-13EF9E84ACC2}">
      <dgm:prSet/>
      <dgm:spPr/>
      <dgm:t>
        <a:bodyPr/>
        <a:lstStyle/>
        <a:p>
          <a:endParaRPr lang="en-US"/>
        </a:p>
      </dgm:t>
    </dgm:pt>
    <dgm:pt modelId="{916868B9-620E-46B6-8C26-AC877997A253}" type="sibTrans" cxnId="{B654A172-CEA2-456C-A356-13EF9E84ACC2}">
      <dgm:prSet/>
      <dgm:spPr/>
      <dgm:t>
        <a:bodyPr/>
        <a:lstStyle/>
        <a:p>
          <a:endParaRPr lang="en-US"/>
        </a:p>
      </dgm:t>
    </dgm:pt>
    <dgm:pt modelId="{AF173DB8-6152-4006-B20F-0DBB0A39BB63}">
      <dgm:prSet phldrT="[Text]" custT="1"/>
      <dgm:spPr>
        <a:xfrm>
          <a:off x="4164815" y="144314"/>
          <a:ext cx="2599294" cy="2599294"/>
        </a:xfrm>
        <a:solidFill>
          <a:srgbClr val="E84C22">
            <a:shade val="80000"/>
            <a:alpha val="50000"/>
            <a:hueOff val="-47"/>
            <a:satOff val="5941"/>
            <a:lumOff val="5119"/>
            <a:alphaOff val="30000"/>
          </a:srgbClr>
        </a:solidFill>
        <a:ln>
          <a:noFill/>
        </a:ln>
        <a:effectLst/>
        <a:scene3d>
          <a:camera prst="orthographicFront"/>
          <a:lightRig rig="flat" dir="t"/>
        </a:scene3d>
        <a:sp3d prstMaterial="plastic">
          <a:bevelT w="120900" h="88900"/>
          <a:bevelB w="88900" h="31750" prst="angle"/>
        </a:sp3d>
      </dgm:spPr>
      <dgm:t>
        <a:bodyPr/>
        <a:lstStyle/>
        <a:p>
          <a:r>
            <a:rPr lang="en-US" sz="2400" dirty="0" smtClean="0">
              <a:solidFill>
                <a:sysClr val="window" lastClr="FFFFFF"/>
              </a:solidFill>
              <a:latin typeface="Arial" pitchFamily="34" charset="0"/>
              <a:ea typeface="+mn-ea"/>
              <a:cs typeface="Arial" pitchFamily="34" charset="0"/>
            </a:rPr>
            <a:t>Deep Integration</a:t>
          </a:r>
          <a:br>
            <a:rPr lang="en-US" sz="2400" dirty="0" smtClean="0">
              <a:solidFill>
                <a:sysClr val="window" lastClr="FFFFFF"/>
              </a:solidFill>
              <a:latin typeface="Arial" pitchFamily="34" charset="0"/>
              <a:ea typeface="+mn-ea"/>
              <a:cs typeface="Arial" pitchFamily="34" charset="0"/>
            </a:rPr>
          </a:br>
          <a:r>
            <a:rPr lang="en-US" sz="2400" dirty="0" smtClean="0">
              <a:solidFill>
                <a:sysClr val="window" lastClr="FFFFFF"/>
              </a:solidFill>
              <a:latin typeface="Arial" pitchFamily="34" charset="0"/>
              <a:ea typeface="+mn-ea"/>
              <a:cs typeface="Arial" pitchFamily="34" charset="0"/>
            </a:rPr>
            <a:t>(Don’t own at all?)</a:t>
          </a:r>
          <a:endParaRPr lang="en-US" sz="2400" dirty="0">
            <a:solidFill>
              <a:sysClr val="window" lastClr="FFFFFF"/>
            </a:solidFill>
            <a:latin typeface="Arial" pitchFamily="34" charset="0"/>
            <a:ea typeface="+mn-ea"/>
            <a:cs typeface="Arial" pitchFamily="34" charset="0"/>
          </a:endParaRPr>
        </a:p>
      </dgm:t>
    </dgm:pt>
    <dgm:pt modelId="{49B371D6-D608-433A-AAB0-E5617BD1010C}" type="parTrans" cxnId="{1775A493-A374-4B56-B0E9-47646B887CDC}">
      <dgm:prSet/>
      <dgm:spPr/>
      <dgm:t>
        <a:bodyPr/>
        <a:lstStyle/>
        <a:p>
          <a:endParaRPr lang="en-US"/>
        </a:p>
      </dgm:t>
    </dgm:pt>
    <dgm:pt modelId="{69285A72-77F8-4B79-BE7C-3FD5EE56510B}" type="sibTrans" cxnId="{1775A493-A374-4B56-B0E9-47646B887CDC}">
      <dgm:prSet/>
      <dgm:spPr/>
      <dgm:t>
        <a:bodyPr/>
        <a:lstStyle/>
        <a:p>
          <a:endParaRPr lang="en-US"/>
        </a:p>
      </dgm:t>
    </dgm:pt>
    <dgm:pt modelId="{AF448498-3A31-452B-8615-9F9CC55FB5E2}" type="pres">
      <dgm:prSet presAssocID="{C6CDDE7D-ED30-4E3C-B11F-E987163B6EDF}" presName="Name0" presStyleCnt="0">
        <dgm:presLayoutVars>
          <dgm:dir/>
          <dgm:resizeHandles val="exact"/>
        </dgm:presLayoutVars>
      </dgm:prSet>
      <dgm:spPr/>
      <dgm:t>
        <a:bodyPr/>
        <a:lstStyle/>
        <a:p>
          <a:endParaRPr lang="en-US"/>
        </a:p>
      </dgm:t>
    </dgm:pt>
    <dgm:pt modelId="{C5709AD8-2EA1-45A8-AB77-2BE2C8FEAF65}" type="pres">
      <dgm:prSet presAssocID="{42BF5A3F-4155-45AD-B7E1-3997F772C4C8}" presName="Name5" presStyleLbl="vennNode1" presStyleIdx="0" presStyleCnt="3">
        <dgm:presLayoutVars>
          <dgm:bulletEnabled val="1"/>
        </dgm:presLayoutVars>
      </dgm:prSet>
      <dgm:spPr>
        <a:prstGeom prst="ellipse">
          <a:avLst/>
        </a:prstGeom>
      </dgm:spPr>
      <dgm:t>
        <a:bodyPr/>
        <a:lstStyle/>
        <a:p>
          <a:endParaRPr lang="en-US"/>
        </a:p>
      </dgm:t>
    </dgm:pt>
    <dgm:pt modelId="{260F1642-92F4-416F-987E-E1E7D78224AF}" type="pres">
      <dgm:prSet presAssocID="{20D94BA7-7890-4D86-8410-34043D3E057A}" presName="space" presStyleCnt="0"/>
      <dgm:spPr/>
      <dgm:t>
        <a:bodyPr/>
        <a:lstStyle/>
        <a:p>
          <a:endParaRPr lang="en-US"/>
        </a:p>
      </dgm:t>
    </dgm:pt>
    <dgm:pt modelId="{11D5168D-7821-4213-94C0-3BD5EAE65DC0}" type="pres">
      <dgm:prSet presAssocID="{9DDAC375-87AD-4C04-BA38-B770650D97BA}" presName="Name5" presStyleLbl="vennNode1" presStyleIdx="1" presStyleCnt="3">
        <dgm:presLayoutVars>
          <dgm:bulletEnabled val="1"/>
        </dgm:presLayoutVars>
      </dgm:prSet>
      <dgm:spPr>
        <a:prstGeom prst="ellipse">
          <a:avLst/>
        </a:prstGeom>
      </dgm:spPr>
      <dgm:t>
        <a:bodyPr/>
        <a:lstStyle/>
        <a:p>
          <a:endParaRPr lang="en-US"/>
        </a:p>
      </dgm:t>
    </dgm:pt>
    <dgm:pt modelId="{604B4F38-BB2C-4753-9EE3-64C8EDC89809}" type="pres">
      <dgm:prSet presAssocID="{916868B9-620E-46B6-8C26-AC877997A253}" presName="space" presStyleCnt="0"/>
      <dgm:spPr/>
      <dgm:t>
        <a:bodyPr/>
        <a:lstStyle/>
        <a:p>
          <a:endParaRPr lang="en-US"/>
        </a:p>
      </dgm:t>
    </dgm:pt>
    <dgm:pt modelId="{1C294B56-216A-497E-81B0-B86AF38170A3}" type="pres">
      <dgm:prSet presAssocID="{AF173DB8-6152-4006-B20F-0DBB0A39BB63}" presName="Name5" presStyleLbl="vennNode1" presStyleIdx="2" presStyleCnt="3" custLinFactNeighborX="74845">
        <dgm:presLayoutVars>
          <dgm:bulletEnabled val="1"/>
        </dgm:presLayoutVars>
      </dgm:prSet>
      <dgm:spPr>
        <a:prstGeom prst="ellipse">
          <a:avLst/>
        </a:prstGeom>
      </dgm:spPr>
      <dgm:t>
        <a:bodyPr/>
        <a:lstStyle/>
        <a:p>
          <a:endParaRPr lang="en-US"/>
        </a:p>
      </dgm:t>
    </dgm:pt>
  </dgm:ptLst>
  <dgm:cxnLst>
    <dgm:cxn modelId="{B654A172-CEA2-456C-A356-13EF9E84ACC2}" srcId="{C6CDDE7D-ED30-4E3C-B11F-E987163B6EDF}" destId="{9DDAC375-87AD-4C04-BA38-B770650D97BA}" srcOrd="1" destOrd="0" parTransId="{7BCDAF54-BFC8-4C7A-BBD6-F6166B267E23}" sibTransId="{916868B9-620E-46B6-8C26-AC877997A253}"/>
    <dgm:cxn modelId="{56E950C4-B9BD-44BB-9431-D2A953A24E98}" type="presOf" srcId="{9DDAC375-87AD-4C04-BA38-B770650D97BA}" destId="{11D5168D-7821-4213-94C0-3BD5EAE65DC0}" srcOrd="0" destOrd="0" presId="urn:microsoft.com/office/officeart/2005/8/layout/venn3"/>
    <dgm:cxn modelId="{38A210E5-C570-478F-A577-71BD9BBC48BE}" type="presOf" srcId="{42BF5A3F-4155-45AD-B7E1-3997F772C4C8}" destId="{C5709AD8-2EA1-45A8-AB77-2BE2C8FEAF65}" srcOrd="0" destOrd="0" presId="urn:microsoft.com/office/officeart/2005/8/layout/venn3"/>
    <dgm:cxn modelId="{1775A493-A374-4B56-B0E9-47646B887CDC}" srcId="{C6CDDE7D-ED30-4E3C-B11F-E987163B6EDF}" destId="{AF173DB8-6152-4006-B20F-0DBB0A39BB63}" srcOrd="2" destOrd="0" parTransId="{49B371D6-D608-433A-AAB0-E5617BD1010C}" sibTransId="{69285A72-77F8-4B79-BE7C-3FD5EE56510B}"/>
    <dgm:cxn modelId="{0629CB04-5D3C-4472-88F0-C60BF8FD8A8E}" srcId="{C6CDDE7D-ED30-4E3C-B11F-E987163B6EDF}" destId="{42BF5A3F-4155-45AD-B7E1-3997F772C4C8}" srcOrd="0" destOrd="0" parTransId="{0F65DA96-2F09-4B1C-AEAF-6EFCAF890E21}" sibTransId="{20D94BA7-7890-4D86-8410-34043D3E057A}"/>
    <dgm:cxn modelId="{7E1C9542-390B-4A9B-A20F-410DF5148AB9}" type="presOf" srcId="{C6CDDE7D-ED30-4E3C-B11F-E987163B6EDF}" destId="{AF448498-3A31-452B-8615-9F9CC55FB5E2}" srcOrd="0" destOrd="0" presId="urn:microsoft.com/office/officeart/2005/8/layout/venn3"/>
    <dgm:cxn modelId="{8FE2C7C4-DEAF-4952-9255-ADA1A91B64D8}" type="presOf" srcId="{AF173DB8-6152-4006-B20F-0DBB0A39BB63}" destId="{1C294B56-216A-497E-81B0-B86AF38170A3}" srcOrd="0" destOrd="0" presId="urn:microsoft.com/office/officeart/2005/8/layout/venn3"/>
    <dgm:cxn modelId="{A3E11E7F-7E73-4ACD-AFD8-771AB1789700}" type="presParOf" srcId="{AF448498-3A31-452B-8615-9F9CC55FB5E2}" destId="{C5709AD8-2EA1-45A8-AB77-2BE2C8FEAF65}" srcOrd="0" destOrd="0" presId="urn:microsoft.com/office/officeart/2005/8/layout/venn3"/>
    <dgm:cxn modelId="{40771822-23A2-45C0-B5A3-6814BFCCA507}" type="presParOf" srcId="{AF448498-3A31-452B-8615-9F9CC55FB5E2}" destId="{260F1642-92F4-416F-987E-E1E7D78224AF}" srcOrd="1" destOrd="0" presId="urn:microsoft.com/office/officeart/2005/8/layout/venn3"/>
    <dgm:cxn modelId="{8D235C0E-A70C-4610-9E96-8171B1FD0AD6}" type="presParOf" srcId="{AF448498-3A31-452B-8615-9F9CC55FB5E2}" destId="{11D5168D-7821-4213-94C0-3BD5EAE65DC0}" srcOrd="2" destOrd="0" presId="urn:microsoft.com/office/officeart/2005/8/layout/venn3"/>
    <dgm:cxn modelId="{A84B233B-C2F5-442B-9E0F-50613D5F2891}" type="presParOf" srcId="{AF448498-3A31-452B-8615-9F9CC55FB5E2}" destId="{604B4F38-BB2C-4753-9EE3-64C8EDC89809}" srcOrd="3" destOrd="0" presId="urn:microsoft.com/office/officeart/2005/8/layout/venn3"/>
    <dgm:cxn modelId="{901606BC-1E0A-4896-97A0-C9E119529257}" type="presParOf" srcId="{AF448498-3A31-452B-8615-9F9CC55FB5E2}" destId="{1C294B56-216A-497E-81B0-B86AF38170A3}"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93AC2E39-EF78-43D8-BFF0-AC874110E8D1}" type="doc">
      <dgm:prSet loTypeId="urn:diagrams.loki3.com/VaryingWidthList" loCatId="list" qsTypeId="urn:microsoft.com/office/officeart/2005/8/quickstyle/3d1" qsCatId="3D" csTypeId="urn:microsoft.com/office/officeart/2005/8/colors/accent1_2" csCatId="accent1" phldr="1"/>
      <dgm:spPr/>
    </dgm:pt>
    <dgm:pt modelId="{7FFF31B1-ABC4-427B-A4BF-ABF190F9838C}">
      <dgm:prSet phldrT="[Text]"/>
      <dgm:spPr>
        <a:xfrm>
          <a:off x="243773" y="1984"/>
          <a:ext cx="7380000" cy="1309928"/>
        </a:xfrm>
        <a:gradFill rotWithShape="0">
          <a:gsLst>
            <a:gs pos="0">
              <a:srgbClr val="E84C22">
                <a:hueOff val="0"/>
                <a:satOff val="0"/>
                <a:lumOff val="0"/>
                <a:alphaOff val="0"/>
                <a:satMod val="103000"/>
                <a:lumMod val="102000"/>
                <a:tint val="94000"/>
              </a:srgbClr>
            </a:gs>
            <a:gs pos="50000">
              <a:srgbClr val="E84C22">
                <a:hueOff val="0"/>
                <a:satOff val="0"/>
                <a:lumOff val="0"/>
                <a:alphaOff val="0"/>
                <a:satMod val="110000"/>
                <a:lumMod val="100000"/>
                <a:shade val="100000"/>
              </a:srgbClr>
            </a:gs>
            <a:gs pos="100000">
              <a:srgbClr val="E84C2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r>
            <a:rPr lang="en-US" dirty="0" smtClean="0">
              <a:solidFill>
                <a:sysClr val="window" lastClr="FFFFFF"/>
              </a:solidFill>
              <a:latin typeface="Segoe UI"/>
              <a:ea typeface="+mn-ea"/>
              <a:cs typeface="+mn-cs"/>
            </a:rPr>
            <a:t>Many Flexible Approaches</a:t>
          </a:r>
          <a:endParaRPr lang="en-US" dirty="0">
            <a:solidFill>
              <a:sysClr val="window" lastClr="FFFFFF"/>
            </a:solidFill>
            <a:latin typeface="Segoe UI"/>
            <a:ea typeface="+mn-ea"/>
            <a:cs typeface="+mn-cs"/>
          </a:endParaRPr>
        </a:p>
      </dgm:t>
    </dgm:pt>
    <dgm:pt modelId="{CBF4CC3B-7C61-4ADA-92AB-527CE0D94F62}" type="parTrans" cxnId="{8FE4FAFD-AA89-4C86-A464-E762A8C61181}">
      <dgm:prSet/>
      <dgm:spPr/>
      <dgm:t>
        <a:bodyPr/>
        <a:lstStyle/>
        <a:p>
          <a:endParaRPr lang="en-US"/>
        </a:p>
      </dgm:t>
    </dgm:pt>
    <dgm:pt modelId="{7D9FA438-0F80-4303-85A8-18A815DB4015}" type="sibTrans" cxnId="{8FE4FAFD-AA89-4C86-A464-E762A8C61181}">
      <dgm:prSet/>
      <dgm:spPr/>
      <dgm:t>
        <a:bodyPr/>
        <a:lstStyle/>
        <a:p>
          <a:endParaRPr lang="en-US"/>
        </a:p>
      </dgm:t>
    </dgm:pt>
    <dgm:pt modelId="{E449D11E-F71A-46F2-BE14-4BE633868AA0}">
      <dgm:prSet phldrT="[Text]"/>
      <dgm:spPr>
        <a:xfrm>
          <a:off x="603773" y="1377410"/>
          <a:ext cx="6660000" cy="1309928"/>
        </a:xfrm>
        <a:gradFill rotWithShape="0">
          <a:gsLst>
            <a:gs pos="0">
              <a:srgbClr val="E84C22">
                <a:hueOff val="0"/>
                <a:satOff val="0"/>
                <a:lumOff val="0"/>
                <a:alphaOff val="0"/>
                <a:satMod val="103000"/>
                <a:lumMod val="102000"/>
                <a:tint val="94000"/>
              </a:srgbClr>
            </a:gs>
            <a:gs pos="50000">
              <a:srgbClr val="E84C22">
                <a:hueOff val="0"/>
                <a:satOff val="0"/>
                <a:lumOff val="0"/>
                <a:alphaOff val="0"/>
                <a:satMod val="110000"/>
                <a:lumMod val="100000"/>
                <a:shade val="100000"/>
              </a:srgbClr>
            </a:gs>
            <a:gs pos="100000">
              <a:srgbClr val="E84C2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r>
            <a:rPr lang="en-US" dirty="0" smtClean="0">
              <a:solidFill>
                <a:sysClr val="window" lastClr="FFFFFF"/>
              </a:solidFill>
              <a:latin typeface="Segoe UI"/>
              <a:ea typeface="+mn-ea"/>
              <a:cs typeface="+mn-cs"/>
            </a:rPr>
            <a:t>Maryland is Well-Suited</a:t>
          </a:r>
          <a:endParaRPr lang="en-US" dirty="0">
            <a:solidFill>
              <a:sysClr val="window" lastClr="FFFFFF"/>
            </a:solidFill>
            <a:latin typeface="Segoe UI"/>
            <a:ea typeface="+mn-ea"/>
            <a:cs typeface="+mn-cs"/>
          </a:endParaRPr>
        </a:p>
      </dgm:t>
    </dgm:pt>
    <dgm:pt modelId="{EF60BC94-E9A7-4E41-B2B7-806D2757082F}" type="parTrans" cxnId="{C44FF1CA-27CB-470B-891C-834203DCD823}">
      <dgm:prSet/>
      <dgm:spPr/>
      <dgm:t>
        <a:bodyPr/>
        <a:lstStyle/>
        <a:p>
          <a:endParaRPr lang="en-US"/>
        </a:p>
      </dgm:t>
    </dgm:pt>
    <dgm:pt modelId="{02256D10-9DC4-4C12-B04B-53CDF79CC086}" type="sibTrans" cxnId="{C44FF1CA-27CB-470B-891C-834203DCD823}">
      <dgm:prSet/>
      <dgm:spPr/>
      <dgm:t>
        <a:bodyPr/>
        <a:lstStyle/>
        <a:p>
          <a:endParaRPr lang="en-US"/>
        </a:p>
      </dgm:t>
    </dgm:pt>
    <dgm:pt modelId="{741277F5-3868-466C-A10D-B7E3381670CA}">
      <dgm:prSet phldrT="[Text]"/>
      <dgm:spPr>
        <a:xfrm>
          <a:off x="0" y="2752835"/>
          <a:ext cx="7867546" cy="1309928"/>
        </a:xfrm>
        <a:gradFill rotWithShape="0">
          <a:gsLst>
            <a:gs pos="0">
              <a:srgbClr val="E84C22">
                <a:hueOff val="0"/>
                <a:satOff val="0"/>
                <a:lumOff val="0"/>
                <a:alphaOff val="0"/>
                <a:satMod val="103000"/>
                <a:lumMod val="102000"/>
                <a:tint val="94000"/>
              </a:srgbClr>
            </a:gs>
            <a:gs pos="50000">
              <a:srgbClr val="E84C22">
                <a:hueOff val="0"/>
                <a:satOff val="0"/>
                <a:lumOff val="0"/>
                <a:alphaOff val="0"/>
                <a:satMod val="110000"/>
                <a:lumMod val="100000"/>
                <a:shade val="100000"/>
              </a:srgbClr>
            </a:gs>
            <a:gs pos="100000">
              <a:srgbClr val="E84C2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r>
            <a:rPr lang="en-US" dirty="0" smtClean="0">
              <a:solidFill>
                <a:sysClr val="window" lastClr="FFFFFF"/>
              </a:solidFill>
              <a:latin typeface="Segoe UI"/>
              <a:ea typeface="+mn-ea"/>
              <a:cs typeface="+mn-cs"/>
            </a:rPr>
            <a:t>FirstNet Engagement Critical</a:t>
          </a:r>
          <a:endParaRPr lang="en-US" dirty="0">
            <a:solidFill>
              <a:sysClr val="window" lastClr="FFFFFF"/>
            </a:solidFill>
            <a:latin typeface="Segoe UI"/>
            <a:ea typeface="+mn-ea"/>
            <a:cs typeface="+mn-cs"/>
          </a:endParaRPr>
        </a:p>
      </dgm:t>
    </dgm:pt>
    <dgm:pt modelId="{3D62B980-0D70-4AAC-8D73-F50AAA2280AB}" type="parTrans" cxnId="{A1984557-67FF-4B21-9AB5-2DFD210F7EB3}">
      <dgm:prSet/>
      <dgm:spPr/>
      <dgm:t>
        <a:bodyPr/>
        <a:lstStyle/>
        <a:p>
          <a:endParaRPr lang="en-US"/>
        </a:p>
      </dgm:t>
    </dgm:pt>
    <dgm:pt modelId="{EB8D98AA-9061-4342-A9EA-28A15F86488F}" type="sibTrans" cxnId="{A1984557-67FF-4B21-9AB5-2DFD210F7EB3}">
      <dgm:prSet/>
      <dgm:spPr/>
      <dgm:t>
        <a:bodyPr/>
        <a:lstStyle/>
        <a:p>
          <a:endParaRPr lang="en-US"/>
        </a:p>
      </dgm:t>
    </dgm:pt>
    <dgm:pt modelId="{72695C20-AFAB-4A73-8E10-9BC12CF6C4A3}" type="pres">
      <dgm:prSet presAssocID="{93AC2E39-EF78-43D8-BFF0-AC874110E8D1}" presName="Name0" presStyleCnt="0">
        <dgm:presLayoutVars>
          <dgm:resizeHandles/>
        </dgm:presLayoutVars>
      </dgm:prSet>
      <dgm:spPr/>
    </dgm:pt>
    <dgm:pt modelId="{F7EBB1F4-D257-41E5-A384-41D3F20041BD}" type="pres">
      <dgm:prSet presAssocID="{7FFF31B1-ABC4-427B-A4BF-ABF190F9838C}" presName="text" presStyleLbl="node1" presStyleIdx="0" presStyleCnt="3">
        <dgm:presLayoutVars>
          <dgm:bulletEnabled val="1"/>
        </dgm:presLayoutVars>
      </dgm:prSet>
      <dgm:spPr>
        <a:prstGeom prst="rect">
          <a:avLst/>
        </a:prstGeom>
      </dgm:spPr>
      <dgm:t>
        <a:bodyPr/>
        <a:lstStyle/>
        <a:p>
          <a:endParaRPr lang="en-US"/>
        </a:p>
      </dgm:t>
    </dgm:pt>
    <dgm:pt modelId="{1405B1E1-D3A6-4167-9E95-89666E502214}" type="pres">
      <dgm:prSet presAssocID="{7D9FA438-0F80-4303-85A8-18A815DB4015}" presName="space" presStyleCnt="0"/>
      <dgm:spPr/>
    </dgm:pt>
    <dgm:pt modelId="{FA109B78-51F4-4493-9DE9-AC41D868B37C}" type="pres">
      <dgm:prSet presAssocID="{E449D11E-F71A-46F2-BE14-4BE633868AA0}" presName="text" presStyleLbl="node1" presStyleIdx="1" presStyleCnt="3">
        <dgm:presLayoutVars>
          <dgm:bulletEnabled val="1"/>
        </dgm:presLayoutVars>
      </dgm:prSet>
      <dgm:spPr>
        <a:prstGeom prst="rect">
          <a:avLst/>
        </a:prstGeom>
      </dgm:spPr>
      <dgm:t>
        <a:bodyPr/>
        <a:lstStyle/>
        <a:p>
          <a:endParaRPr lang="en-US"/>
        </a:p>
      </dgm:t>
    </dgm:pt>
    <dgm:pt modelId="{F28D35D0-57E0-41CC-9026-EFF4DD15F8E7}" type="pres">
      <dgm:prSet presAssocID="{02256D10-9DC4-4C12-B04B-53CDF79CC086}" presName="space" presStyleCnt="0"/>
      <dgm:spPr/>
    </dgm:pt>
    <dgm:pt modelId="{3CEE0F3E-38C8-4FC4-B6E5-28A04F419EFB}" type="pres">
      <dgm:prSet presAssocID="{741277F5-3868-466C-A10D-B7E3381670CA}" presName="text" presStyleLbl="node1" presStyleIdx="2" presStyleCnt="3">
        <dgm:presLayoutVars>
          <dgm:bulletEnabled val="1"/>
        </dgm:presLayoutVars>
      </dgm:prSet>
      <dgm:spPr>
        <a:prstGeom prst="rect">
          <a:avLst/>
        </a:prstGeom>
      </dgm:spPr>
      <dgm:t>
        <a:bodyPr/>
        <a:lstStyle/>
        <a:p>
          <a:endParaRPr lang="en-US"/>
        </a:p>
      </dgm:t>
    </dgm:pt>
  </dgm:ptLst>
  <dgm:cxnLst>
    <dgm:cxn modelId="{445631F5-BA5C-4316-810D-16806C3C5200}" type="presOf" srcId="{7FFF31B1-ABC4-427B-A4BF-ABF190F9838C}" destId="{F7EBB1F4-D257-41E5-A384-41D3F20041BD}" srcOrd="0" destOrd="0" presId="urn:diagrams.loki3.com/VaryingWidthList"/>
    <dgm:cxn modelId="{EDF3B4D0-9390-465F-95A7-A2915CCBDEBC}" type="presOf" srcId="{93AC2E39-EF78-43D8-BFF0-AC874110E8D1}" destId="{72695C20-AFAB-4A73-8E10-9BC12CF6C4A3}" srcOrd="0" destOrd="0" presId="urn:diagrams.loki3.com/VaryingWidthList"/>
    <dgm:cxn modelId="{A1984557-67FF-4B21-9AB5-2DFD210F7EB3}" srcId="{93AC2E39-EF78-43D8-BFF0-AC874110E8D1}" destId="{741277F5-3868-466C-A10D-B7E3381670CA}" srcOrd="2" destOrd="0" parTransId="{3D62B980-0D70-4AAC-8D73-F50AAA2280AB}" sibTransId="{EB8D98AA-9061-4342-A9EA-28A15F86488F}"/>
    <dgm:cxn modelId="{5C717D57-2F2F-4447-90AC-167326BB18DB}" type="presOf" srcId="{E449D11E-F71A-46F2-BE14-4BE633868AA0}" destId="{FA109B78-51F4-4493-9DE9-AC41D868B37C}" srcOrd="0" destOrd="0" presId="urn:diagrams.loki3.com/VaryingWidthList"/>
    <dgm:cxn modelId="{B5FF950B-56D2-47B5-8241-08CCA5D875F4}" type="presOf" srcId="{741277F5-3868-466C-A10D-B7E3381670CA}" destId="{3CEE0F3E-38C8-4FC4-B6E5-28A04F419EFB}" srcOrd="0" destOrd="0" presId="urn:diagrams.loki3.com/VaryingWidthList"/>
    <dgm:cxn modelId="{C44FF1CA-27CB-470B-891C-834203DCD823}" srcId="{93AC2E39-EF78-43D8-BFF0-AC874110E8D1}" destId="{E449D11E-F71A-46F2-BE14-4BE633868AA0}" srcOrd="1" destOrd="0" parTransId="{EF60BC94-E9A7-4E41-B2B7-806D2757082F}" sibTransId="{02256D10-9DC4-4C12-B04B-53CDF79CC086}"/>
    <dgm:cxn modelId="{8FE4FAFD-AA89-4C86-A464-E762A8C61181}" srcId="{93AC2E39-EF78-43D8-BFF0-AC874110E8D1}" destId="{7FFF31B1-ABC4-427B-A4BF-ABF190F9838C}" srcOrd="0" destOrd="0" parTransId="{CBF4CC3B-7C61-4ADA-92AB-527CE0D94F62}" sibTransId="{7D9FA438-0F80-4303-85A8-18A815DB4015}"/>
    <dgm:cxn modelId="{CB297536-73F1-429D-8E41-AD21648803AB}" type="presParOf" srcId="{72695C20-AFAB-4A73-8E10-9BC12CF6C4A3}" destId="{F7EBB1F4-D257-41E5-A384-41D3F20041BD}" srcOrd="0" destOrd="0" presId="urn:diagrams.loki3.com/VaryingWidthList"/>
    <dgm:cxn modelId="{B7A6E9F1-DC5D-44C9-964B-9884F9F245BB}" type="presParOf" srcId="{72695C20-AFAB-4A73-8E10-9BC12CF6C4A3}" destId="{1405B1E1-D3A6-4167-9E95-89666E502214}" srcOrd="1" destOrd="0" presId="urn:diagrams.loki3.com/VaryingWidthList"/>
    <dgm:cxn modelId="{CE480D1F-90F7-4CA5-9EE4-5E4EA14CE72A}" type="presParOf" srcId="{72695C20-AFAB-4A73-8E10-9BC12CF6C4A3}" destId="{FA109B78-51F4-4493-9DE9-AC41D868B37C}" srcOrd="2" destOrd="0" presId="urn:diagrams.loki3.com/VaryingWidthList"/>
    <dgm:cxn modelId="{1861A0D3-082B-4F10-BB61-5DC2D0D99EB9}" type="presParOf" srcId="{72695C20-AFAB-4A73-8E10-9BC12CF6C4A3}" destId="{F28D35D0-57E0-41CC-9026-EFF4DD15F8E7}" srcOrd="3" destOrd="0" presId="urn:diagrams.loki3.com/VaryingWidthList"/>
    <dgm:cxn modelId="{2F104545-A35E-41AD-8C37-A047AB166439}" type="presParOf" srcId="{72695C20-AFAB-4A73-8E10-9BC12CF6C4A3}" destId="{3CEE0F3E-38C8-4FC4-B6E5-28A04F419EFB}"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472F-D926-46F7-966A-B09F8BD8B142}">
      <dsp:nvSpPr>
        <dsp:cNvPr id="0" name=""/>
        <dsp:cNvSpPr/>
      </dsp:nvSpPr>
      <dsp:spPr>
        <a:xfrm>
          <a:off x="3770" y="946194"/>
          <a:ext cx="2194718" cy="87788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Requirements Planning</a:t>
          </a:r>
          <a:endParaRPr lang="en-US" sz="1700" kern="1200" dirty="0"/>
        </a:p>
      </dsp:txBody>
      <dsp:txXfrm>
        <a:off x="442714" y="946194"/>
        <a:ext cx="1316831" cy="877887"/>
      </dsp:txXfrm>
    </dsp:sp>
    <dsp:sp modelId="{5ACAA054-A9BF-4450-BDCB-67F4D8296789}">
      <dsp:nvSpPr>
        <dsp:cNvPr id="0" name=""/>
        <dsp:cNvSpPr/>
      </dsp:nvSpPr>
      <dsp:spPr>
        <a:xfrm>
          <a:off x="1979017" y="946194"/>
          <a:ext cx="2194718" cy="87788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Stakeholder Decisions</a:t>
          </a:r>
          <a:endParaRPr lang="en-US" sz="1700" kern="1200" dirty="0"/>
        </a:p>
      </dsp:txBody>
      <dsp:txXfrm>
        <a:off x="2417961" y="946194"/>
        <a:ext cx="1316831" cy="877887"/>
      </dsp:txXfrm>
    </dsp:sp>
    <dsp:sp modelId="{DB9D1D82-2DE7-4017-8F49-EF035F154044}">
      <dsp:nvSpPr>
        <dsp:cNvPr id="0" name=""/>
        <dsp:cNvSpPr/>
      </dsp:nvSpPr>
      <dsp:spPr>
        <a:xfrm>
          <a:off x="3954264" y="946194"/>
          <a:ext cx="2194718" cy="87788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Contracts &amp; Core Network Completion</a:t>
          </a:r>
          <a:endParaRPr lang="en-US" sz="1700" kern="1200" dirty="0"/>
        </a:p>
      </dsp:txBody>
      <dsp:txXfrm>
        <a:off x="4393208" y="946194"/>
        <a:ext cx="1316831" cy="877887"/>
      </dsp:txXfrm>
    </dsp:sp>
    <dsp:sp modelId="{61840276-3EFD-48EC-847B-F91079E5B414}">
      <dsp:nvSpPr>
        <dsp:cNvPr id="0" name=""/>
        <dsp:cNvSpPr/>
      </dsp:nvSpPr>
      <dsp:spPr>
        <a:xfrm>
          <a:off x="5929510" y="946194"/>
          <a:ext cx="2194718" cy="87788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Deployment &amp; Operations</a:t>
          </a:r>
          <a:endParaRPr lang="en-US" sz="1700" kern="1200" dirty="0"/>
        </a:p>
      </dsp:txBody>
      <dsp:txXfrm>
        <a:off x="6368454" y="946194"/>
        <a:ext cx="1316831" cy="877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D7685-2F9D-4CED-A788-AF9922A109B9}">
      <dsp:nvSpPr>
        <dsp:cNvPr id="0" name=""/>
        <dsp:cNvSpPr/>
      </dsp:nvSpPr>
      <dsp:spPr>
        <a:xfrm>
          <a:off x="0" y="525908"/>
          <a:ext cx="7798525" cy="1915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5252" tIns="333248" rIns="60525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$7B will not be enough to launch FirstNet nationally </a:t>
          </a:r>
          <a:endParaRPr lang="en-US" sz="1600" kern="1200" dirty="0"/>
        </a:p>
        <a:p>
          <a:pPr marL="171450" lvl="1" indent="-171450" algn="l" defTabSz="711200">
            <a:lnSpc>
              <a:spcPct val="90000"/>
            </a:lnSpc>
            <a:spcBef>
              <a:spcPct val="0"/>
            </a:spcBef>
            <a:spcAft>
              <a:spcPct val="15000"/>
            </a:spcAft>
            <a:buChar char="••"/>
          </a:pPr>
          <a:r>
            <a:rPr lang="en-US" sz="1600" kern="1200" dirty="0" smtClean="0"/>
            <a:t>On an average day, it is unlikely public safety will use all of the available spectrum </a:t>
          </a:r>
          <a:endParaRPr lang="en-US" sz="1600" kern="1200" dirty="0"/>
        </a:p>
        <a:p>
          <a:pPr marL="171450" lvl="1" indent="-171450" algn="l" defTabSz="711200">
            <a:lnSpc>
              <a:spcPct val="90000"/>
            </a:lnSpc>
            <a:spcBef>
              <a:spcPct val="0"/>
            </a:spcBef>
            <a:spcAft>
              <a:spcPct val="15000"/>
            </a:spcAft>
            <a:buChar char="••"/>
          </a:pPr>
          <a:r>
            <a:rPr lang="en-US" sz="1600" kern="1200" dirty="0" smtClean="0"/>
            <a:t>Excess capacity is highly valuable</a:t>
          </a:r>
          <a:endParaRPr lang="en-US" sz="1600" kern="1200" dirty="0"/>
        </a:p>
        <a:p>
          <a:pPr marL="171450" lvl="1" indent="-171450" algn="l" defTabSz="711200">
            <a:lnSpc>
              <a:spcPct val="90000"/>
            </a:lnSpc>
            <a:spcBef>
              <a:spcPct val="0"/>
            </a:spcBef>
            <a:spcAft>
              <a:spcPct val="15000"/>
            </a:spcAft>
            <a:buChar char="••"/>
          </a:pPr>
          <a:r>
            <a:rPr lang="en-US" sz="1600" kern="1200" dirty="0" smtClean="0"/>
            <a:t>A PPP could be a perfect way to bring together private equity industry, the Federal government, and local public safety</a:t>
          </a:r>
          <a:endParaRPr lang="en-US" sz="1600" kern="1200" dirty="0"/>
        </a:p>
      </dsp:txBody>
      <dsp:txXfrm>
        <a:off x="0" y="525908"/>
        <a:ext cx="7798525" cy="1915200"/>
      </dsp:txXfrm>
    </dsp:sp>
    <dsp:sp modelId="{91BF2853-AC40-46AF-99DB-B2260F00FAB7}">
      <dsp:nvSpPr>
        <dsp:cNvPr id="0" name=""/>
        <dsp:cNvSpPr/>
      </dsp:nvSpPr>
      <dsp:spPr>
        <a:xfrm>
          <a:off x="389926" y="289748"/>
          <a:ext cx="5458967" cy="4723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336" tIns="0" rIns="206336" bIns="0" numCol="1" spcCol="1270" anchor="ctr" anchorCtr="0">
          <a:noAutofit/>
        </a:bodyPr>
        <a:lstStyle/>
        <a:p>
          <a:pPr lvl="0" algn="l" defTabSz="711200">
            <a:lnSpc>
              <a:spcPct val="90000"/>
            </a:lnSpc>
            <a:spcBef>
              <a:spcPct val="0"/>
            </a:spcBef>
            <a:spcAft>
              <a:spcPct val="35000"/>
            </a:spcAft>
          </a:pPr>
          <a:r>
            <a:rPr lang="en-US" sz="1600" kern="1200" dirty="0" smtClean="0"/>
            <a:t>What we know</a:t>
          </a:r>
          <a:endParaRPr lang="en-US" sz="1600" kern="1200" dirty="0"/>
        </a:p>
      </dsp:txBody>
      <dsp:txXfrm>
        <a:off x="412983" y="312805"/>
        <a:ext cx="5412853" cy="426206"/>
      </dsp:txXfrm>
    </dsp:sp>
    <dsp:sp modelId="{A1D87183-F13C-422F-8F08-B4074DF8ED6F}">
      <dsp:nvSpPr>
        <dsp:cNvPr id="0" name=""/>
        <dsp:cNvSpPr/>
      </dsp:nvSpPr>
      <dsp:spPr>
        <a:xfrm>
          <a:off x="0" y="2763668"/>
          <a:ext cx="7798525" cy="1209600"/>
        </a:xfrm>
        <a:prstGeom prst="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5252" tIns="333248" rIns="60525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Whether a national or regional PPP will come to life</a:t>
          </a:r>
          <a:endParaRPr lang="en-US" sz="1600" kern="1200" dirty="0"/>
        </a:p>
        <a:p>
          <a:pPr marL="171450" lvl="1" indent="-171450" algn="l" defTabSz="711200">
            <a:lnSpc>
              <a:spcPct val="90000"/>
            </a:lnSpc>
            <a:spcBef>
              <a:spcPct val="0"/>
            </a:spcBef>
            <a:spcAft>
              <a:spcPct val="15000"/>
            </a:spcAft>
            <a:buChar char="••"/>
          </a:pPr>
          <a:r>
            <a:rPr lang="en-US" sz="1600" kern="1200" dirty="0" smtClean="0"/>
            <a:t>Who potential PPP partners might be</a:t>
          </a:r>
          <a:endParaRPr lang="en-US" sz="1600" kern="1200" dirty="0"/>
        </a:p>
        <a:p>
          <a:pPr marL="171450" lvl="1" indent="-171450" algn="l" defTabSz="711200">
            <a:lnSpc>
              <a:spcPct val="90000"/>
            </a:lnSpc>
            <a:spcBef>
              <a:spcPct val="0"/>
            </a:spcBef>
            <a:spcAft>
              <a:spcPct val="15000"/>
            </a:spcAft>
            <a:buChar char="••"/>
          </a:pPr>
          <a:r>
            <a:rPr lang="en-US" sz="1600" kern="1200" dirty="0" smtClean="0"/>
            <a:t>How, or if, excess capacity will be monetized</a:t>
          </a:r>
          <a:endParaRPr lang="en-US" sz="1600" kern="1200" dirty="0"/>
        </a:p>
      </dsp:txBody>
      <dsp:txXfrm>
        <a:off x="0" y="2763668"/>
        <a:ext cx="7798525" cy="1209600"/>
      </dsp:txXfrm>
    </dsp:sp>
    <dsp:sp modelId="{EF522F11-7E56-46EB-85B0-04F41DED3A1F}">
      <dsp:nvSpPr>
        <dsp:cNvPr id="0" name=""/>
        <dsp:cNvSpPr/>
      </dsp:nvSpPr>
      <dsp:spPr>
        <a:xfrm>
          <a:off x="389926" y="2527508"/>
          <a:ext cx="5458967" cy="472320"/>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336" tIns="0" rIns="206336" bIns="0" numCol="1" spcCol="1270" anchor="ctr" anchorCtr="0">
          <a:noAutofit/>
        </a:bodyPr>
        <a:lstStyle/>
        <a:p>
          <a:pPr lvl="0" algn="l" defTabSz="711200">
            <a:lnSpc>
              <a:spcPct val="90000"/>
            </a:lnSpc>
            <a:spcBef>
              <a:spcPct val="0"/>
            </a:spcBef>
            <a:spcAft>
              <a:spcPct val="35000"/>
            </a:spcAft>
          </a:pPr>
          <a:r>
            <a:rPr lang="en-US" sz="1600" kern="1200" dirty="0" smtClean="0"/>
            <a:t>What we don’t know</a:t>
          </a:r>
          <a:endParaRPr lang="en-US" sz="1600" kern="1200" dirty="0"/>
        </a:p>
      </dsp:txBody>
      <dsp:txXfrm>
        <a:off x="412983" y="2550565"/>
        <a:ext cx="5412853" cy="426206"/>
      </dsp:txXfrm>
    </dsp:sp>
    <dsp:sp modelId="{958BFBA8-D99F-408F-BBF7-A2B773C46371}">
      <dsp:nvSpPr>
        <dsp:cNvPr id="0" name=""/>
        <dsp:cNvSpPr/>
      </dsp:nvSpPr>
      <dsp:spPr>
        <a:xfrm>
          <a:off x="0" y="4295828"/>
          <a:ext cx="7798525" cy="1436400"/>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5252" tIns="333248" rIns="60525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FirstNet will provide greater clarity and guidance on the national PPP plan</a:t>
          </a:r>
          <a:endParaRPr lang="en-US" sz="1600" kern="1200" dirty="0"/>
        </a:p>
        <a:p>
          <a:pPr marL="171450" lvl="1" indent="-171450" algn="l" defTabSz="711200">
            <a:lnSpc>
              <a:spcPct val="90000"/>
            </a:lnSpc>
            <a:spcBef>
              <a:spcPct val="0"/>
            </a:spcBef>
            <a:spcAft>
              <a:spcPct val="15000"/>
            </a:spcAft>
            <a:buChar char="••"/>
          </a:pPr>
          <a:r>
            <a:rPr lang="en-US" sz="1600" kern="1200" dirty="0" smtClean="0"/>
            <a:t>RFPs will help better define possible PPP arrangements</a:t>
          </a:r>
          <a:endParaRPr lang="en-US" sz="1600" kern="1200" dirty="0"/>
        </a:p>
        <a:p>
          <a:pPr marL="171450" lvl="1" indent="-171450" algn="l" defTabSz="711200">
            <a:lnSpc>
              <a:spcPct val="90000"/>
            </a:lnSpc>
            <a:spcBef>
              <a:spcPct val="0"/>
            </a:spcBef>
            <a:spcAft>
              <a:spcPct val="15000"/>
            </a:spcAft>
            <a:buChar char="••"/>
          </a:pPr>
          <a:r>
            <a:rPr lang="en-US" sz="1600" kern="1200" dirty="0" smtClean="0"/>
            <a:t>Maryland will continue to consider PPPs at the state, regional, and national levels</a:t>
          </a:r>
          <a:endParaRPr lang="en-US" sz="1600" kern="1200" dirty="0"/>
        </a:p>
      </dsp:txBody>
      <dsp:txXfrm>
        <a:off x="0" y="4295828"/>
        <a:ext cx="7798525" cy="1436400"/>
      </dsp:txXfrm>
    </dsp:sp>
    <dsp:sp modelId="{06D2383B-66FA-4717-BB0E-16E77C2C6BD7}">
      <dsp:nvSpPr>
        <dsp:cNvPr id="0" name=""/>
        <dsp:cNvSpPr/>
      </dsp:nvSpPr>
      <dsp:spPr>
        <a:xfrm>
          <a:off x="389926" y="4059668"/>
          <a:ext cx="5458967" cy="47232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336" tIns="0" rIns="206336" bIns="0" numCol="1" spcCol="1270" anchor="ctr" anchorCtr="0">
          <a:noAutofit/>
        </a:bodyPr>
        <a:lstStyle/>
        <a:p>
          <a:pPr lvl="0" algn="l" defTabSz="711200">
            <a:lnSpc>
              <a:spcPct val="90000"/>
            </a:lnSpc>
            <a:spcBef>
              <a:spcPct val="0"/>
            </a:spcBef>
            <a:spcAft>
              <a:spcPct val="35000"/>
            </a:spcAft>
          </a:pPr>
          <a:r>
            <a:rPr lang="en-US" sz="1600" kern="1200" dirty="0" smtClean="0"/>
            <a:t>Next Steps?</a:t>
          </a:r>
          <a:endParaRPr lang="en-US" sz="1600" kern="1200" dirty="0"/>
        </a:p>
      </dsp:txBody>
      <dsp:txXfrm>
        <a:off x="412983" y="4082725"/>
        <a:ext cx="5412853"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2D4CD-D491-4914-9534-732C7D02B50D}">
      <dsp:nvSpPr>
        <dsp:cNvPr id="0" name=""/>
        <dsp:cNvSpPr/>
      </dsp:nvSpPr>
      <dsp:spPr>
        <a:xfrm>
          <a:off x="0" y="37311"/>
          <a:ext cx="6960781" cy="431730"/>
        </a:xfrm>
        <a:prstGeom prst="roundRect">
          <a:avLst/>
        </a:prstGeom>
        <a:solidFill>
          <a:srgbClr val="AD0101">
            <a:hueOff val="0"/>
            <a:satOff val="0"/>
            <a:lumOff val="0"/>
            <a:alphaOff val="0"/>
          </a:srgbClr>
        </a:solidFill>
        <a:ln w="2222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ysClr val="window" lastClr="FFFFFF"/>
              </a:solidFill>
              <a:latin typeface="+mn-lt"/>
              <a:ea typeface="+mn-ea"/>
              <a:cs typeface="+mn-cs"/>
            </a:rPr>
            <a:t>Utility</a:t>
          </a:r>
          <a:endParaRPr lang="en-US" sz="1800" kern="1200" dirty="0">
            <a:solidFill>
              <a:sysClr val="window" lastClr="FFFFFF"/>
            </a:solidFill>
            <a:latin typeface="+mn-lt"/>
            <a:ea typeface="+mn-ea"/>
            <a:cs typeface="+mn-cs"/>
          </a:endParaRPr>
        </a:p>
      </dsp:txBody>
      <dsp:txXfrm>
        <a:off x="21075" y="58386"/>
        <a:ext cx="6918631" cy="389580"/>
      </dsp:txXfrm>
    </dsp:sp>
    <dsp:sp modelId="{18FBF26C-6C58-4478-9F2A-8AEFEBD8C6D1}">
      <dsp:nvSpPr>
        <dsp:cNvPr id="0" name=""/>
        <dsp:cNvSpPr/>
      </dsp:nvSpPr>
      <dsp:spPr>
        <a:xfrm>
          <a:off x="0" y="469041"/>
          <a:ext cx="6960781"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0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solidFill>
                <a:sysClr val="windowText" lastClr="000000">
                  <a:hueOff val="0"/>
                  <a:satOff val="0"/>
                  <a:lumOff val="0"/>
                  <a:alphaOff val="0"/>
                </a:sysClr>
              </a:solidFill>
              <a:latin typeface="+mn-lt"/>
              <a:ea typeface="+mn-ea"/>
              <a:cs typeface="+mn-cs"/>
            </a:rPr>
            <a:t>Share infrastructure and maybe spectrum</a:t>
          </a:r>
          <a:endParaRPr lang="en-US" sz="1400" kern="1200" dirty="0">
            <a:solidFill>
              <a:sysClr val="windowText" lastClr="000000">
                <a:hueOff val="0"/>
                <a:satOff val="0"/>
                <a:lumOff val="0"/>
                <a:alphaOff val="0"/>
              </a:sysClr>
            </a:solidFill>
            <a:latin typeface="+mn-lt"/>
            <a:ea typeface="+mn-ea"/>
            <a:cs typeface="+mn-cs"/>
          </a:endParaRPr>
        </a:p>
        <a:p>
          <a:pPr marL="114300" lvl="1" indent="-114300" algn="l" defTabSz="622300">
            <a:lnSpc>
              <a:spcPct val="90000"/>
            </a:lnSpc>
            <a:spcBef>
              <a:spcPct val="0"/>
            </a:spcBef>
            <a:spcAft>
              <a:spcPct val="20000"/>
            </a:spcAft>
            <a:buChar char="••"/>
          </a:pPr>
          <a:r>
            <a:rPr lang="en-US" sz="1400" kern="1200" dirty="0" smtClean="0">
              <a:solidFill>
                <a:sysClr val="windowText" lastClr="000000">
                  <a:hueOff val="0"/>
                  <a:satOff val="0"/>
                  <a:lumOff val="0"/>
                  <a:alphaOff val="0"/>
                </a:sysClr>
              </a:solidFill>
              <a:latin typeface="+mn-lt"/>
              <a:ea typeface="+mn-ea"/>
              <a:cs typeface="+mn-cs"/>
            </a:rPr>
            <a:t>Utility workers and devices become network subscribers, use excess capacity</a:t>
          </a:r>
          <a:endParaRPr lang="en-US" sz="1400" kern="1200" dirty="0">
            <a:solidFill>
              <a:sysClr val="windowText" lastClr="000000">
                <a:hueOff val="0"/>
                <a:satOff val="0"/>
                <a:lumOff val="0"/>
                <a:alphaOff val="0"/>
              </a:sysClr>
            </a:solidFill>
            <a:latin typeface="+mn-lt"/>
            <a:ea typeface="+mn-ea"/>
            <a:cs typeface="+mn-cs"/>
          </a:endParaRPr>
        </a:p>
      </dsp:txBody>
      <dsp:txXfrm>
        <a:off x="0" y="469041"/>
        <a:ext cx="6960781" cy="484380"/>
      </dsp:txXfrm>
    </dsp:sp>
    <dsp:sp modelId="{4AF77169-34AF-4199-B917-C55AE0079A11}">
      <dsp:nvSpPr>
        <dsp:cNvPr id="0" name=""/>
        <dsp:cNvSpPr/>
      </dsp:nvSpPr>
      <dsp:spPr>
        <a:xfrm>
          <a:off x="0" y="953421"/>
          <a:ext cx="6960781" cy="431730"/>
        </a:xfrm>
        <a:prstGeom prst="roundRect">
          <a:avLst/>
        </a:prstGeom>
        <a:solidFill>
          <a:srgbClr val="AD0101">
            <a:hueOff val="0"/>
            <a:satOff val="0"/>
            <a:lumOff val="0"/>
            <a:alphaOff val="0"/>
          </a:srgbClr>
        </a:solidFill>
        <a:ln w="2222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ysClr val="window" lastClr="FFFFFF"/>
              </a:solidFill>
              <a:latin typeface="+mn-lt"/>
              <a:ea typeface="+mn-ea"/>
              <a:cs typeface="+mn-cs"/>
            </a:rPr>
            <a:t>Carrier</a:t>
          </a:r>
          <a:endParaRPr lang="en-US" sz="1800" kern="1200" dirty="0">
            <a:solidFill>
              <a:sysClr val="window" lastClr="FFFFFF"/>
            </a:solidFill>
            <a:latin typeface="+mn-lt"/>
            <a:ea typeface="+mn-ea"/>
            <a:cs typeface="+mn-cs"/>
          </a:endParaRPr>
        </a:p>
      </dsp:txBody>
      <dsp:txXfrm>
        <a:off x="21075" y="974496"/>
        <a:ext cx="6918631" cy="389580"/>
      </dsp:txXfrm>
    </dsp:sp>
    <dsp:sp modelId="{8DDFCE81-87BF-4F2B-980C-2229C950A6D6}">
      <dsp:nvSpPr>
        <dsp:cNvPr id="0" name=""/>
        <dsp:cNvSpPr/>
      </dsp:nvSpPr>
      <dsp:spPr>
        <a:xfrm>
          <a:off x="0" y="1385151"/>
          <a:ext cx="6960781"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00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smtClean="0">
              <a:solidFill>
                <a:sysClr val="windowText" lastClr="000000">
                  <a:hueOff val="0"/>
                  <a:satOff val="0"/>
                  <a:lumOff val="0"/>
                  <a:alphaOff val="0"/>
                </a:sysClr>
              </a:solidFill>
              <a:latin typeface="+mn-lt"/>
              <a:ea typeface="+mn-ea"/>
              <a:cs typeface="+mn-cs"/>
            </a:rPr>
            <a:t>Share infrastructure and maybe spectrum</a:t>
          </a:r>
          <a:endParaRPr lang="en-US" sz="1400" kern="1200" dirty="0">
            <a:solidFill>
              <a:sysClr val="windowText" lastClr="000000">
                <a:hueOff val="0"/>
                <a:satOff val="0"/>
                <a:lumOff val="0"/>
                <a:alphaOff val="0"/>
              </a:sysClr>
            </a:solidFill>
            <a:latin typeface="+mn-lt"/>
            <a:ea typeface="+mn-ea"/>
            <a:cs typeface="+mn-cs"/>
          </a:endParaRPr>
        </a:p>
        <a:p>
          <a:pPr marL="114300" lvl="1" indent="-114300" algn="l" defTabSz="622300">
            <a:lnSpc>
              <a:spcPct val="90000"/>
            </a:lnSpc>
            <a:spcBef>
              <a:spcPct val="0"/>
            </a:spcBef>
            <a:spcAft>
              <a:spcPct val="20000"/>
            </a:spcAft>
            <a:buChar char="••"/>
          </a:pPr>
          <a:r>
            <a:rPr lang="en-US" sz="1400" kern="1200" dirty="0" smtClean="0">
              <a:solidFill>
                <a:sysClr val="windowText" lastClr="000000">
                  <a:hueOff val="0"/>
                  <a:satOff val="0"/>
                  <a:lumOff val="0"/>
                  <a:alphaOff val="0"/>
                </a:sysClr>
              </a:solidFill>
              <a:latin typeface="+mn-lt"/>
              <a:ea typeface="+mn-ea"/>
              <a:cs typeface="+mn-cs"/>
            </a:rPr>
            <a:t>Commercial carrier subscribers roam onto network, use excess capacity</a:t>
          </a:r>
          <a:endParaRPr lang="en-US" sz="1400" kern="1200" dirty="0">
            <a:solidFill>
              <a:sysClr val="windowText" lastClr="000000">
                <a:hueOff val="0"/>
                <a:satOff val="0"/>
                <a:lumOff val="0"/>
                <a:alphaOff val="0"/>
              </a:sysClr>
            </a:solidFill>
            <a:latin typeface="+mn-lt"/>
            <a:ea typeface="+mn-ea"/>
            <a:cs typeface="+mn-cs"/>
          </a:endParaRPr>
        </a:p>
      </dsp:txBody>
      <dsp:txXfrm>
        <a:off x="0" y="1385151"/>
        <a:ext cx="6960781" cy="484380"/>
      </dsp:txXfrm>
    </dsp:sp>
    <dsp:sp modelId="{2866555F-989F-4269-897D-923D3BBD82E1}">
      <dsp:nvSpPr>
        <dsp:cNvPr id="0" name=""/>
        <dsp:cNvSpPr/>
      </dsp:nvSpPr>
      <dsp:spPr>
        <a:xfrm>
          <a:off x="0" y="1869531"/>
          <a:ext cx="6960781" cy="431730"/>
        </a:xfrm>
        <a:prstGeom prst="roundRect">
          <a:avLst/>
        </a:prstGeom>
        <a:solidFill>
          <a:srgbClr val="AD0101">
            <a:hueOff val="0"/>
            <a:satOff val="0"/>
            <a:lumOff val="0"/>
            <a:alphaOff val="0"/>
          </a:srgbClr>
        </a:solidFill>
        <a:ln w="2222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solidFill>
                <a:sysClr val="window" lastClr="FFFFFF"/>
              </a:solidFill>
              <a:latin typeface="+mn-lt"/>
              <a:ea typeface="+mn-ea"/>
              <a:cs typeface="+mn-cs"/>
            </a:rPr>
            <a:t>Public-Private Partnership (PPP)</a:t>
          </a:r>
          <a:endParaRPr lang="en-US" sz="1800" kern="1200" dirty="0">
            <a:solidFill>
              <a:sysClr val="window" lastClr="FFFFFF"/>
            </a:solidFill>
            <a:latin typeface="+mn-lt"/>
            <a:ea typeface="+mn-ea"/>
            <a:cs typeface="+mn-cs"/>
          </a:endParaRPr>
        </a:p>
      </dsp:txBody>
      <dsp:txXfrm>
        <a:off x="21075" y="1890606"/>
        <a:ext cx="6918631" cy="38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CBAFD-65CE-40DE-A972-B843CD09935C}">
      <dsp:nvSpPr>
        <dsp:cNvPr id="0" name=""/>
        <dsp:cNvSpPr/>
      </dsp:nvSpPr>
      <dsp:spPr>
        <a:xfrm>
          <a:off x="3527606" y="3504624"/>
          <a:ext cx="2921225" cy="2921225"/>
        </a:xfrm>
        <a:prstGeom prst="ellipse">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sz="3900" kern="1200" dirty="0" smtClean="0">
              <a:latin typeface="Arial" pitchFamily="34" charset="0"/>
              <a:cs typeface="Arial" pitchFamily="34" charset="0"/>
            </a:rPr>
            <a:t>Business Model</a:t>
          </a:r>
          <a:endParaRPr lang="en-US" sz="3900" kern="1200" dirty="0">
            <a:latin typeface="Arial" pitchFamily="34" charset="0"/>
            <a:cs typeface="Arial" pitchFamily="34" charset="0"/>
          </a:endParaRPr>
        </a:p>
      </dsp:txBody>
      <dsp:txXfrm>
        <a:off x="3955409" y="3932427"/>
        <a:ext cx="2065619" cy="2065619"/>
      </dsp:txXfrm>
    </dsp:sp>
    <dsp:sp modelId="{0FB76740-5CE2-45AD-9A61-21D74EEDC563}">
      <dsp:nvSpPr>
        <dsp:cNvPr id="0" name=""/>
        <dsp:cNvSpPr/>
      </dsp:nvSpPr>
      <dsp:spPr>
        <a:xfrm rot="12900000">
          <a:off x="1627737" y="2987393"/>
          <a:ext cx="2260656" cy="832549"/>
        </a:xfrm>
        <a:prstGeom prst="leftArrow">
          <a:avLst>
            <a:gd name="adj1" fmla="val 60000"/>
            <a:gd name="adj2" fmla="val 50000"/>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a:sp3d z="-5408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E9AD0C27-F8EF-4D0F-9C6D-43E4A6C73F82}">
      <dsp:nvSpPr>
        <dsp:cNvPr id="0" name=""/>
        <dsp:cNvSpPr/>
      </dsp:nvSpPr>
      <dsp:spPr>
        <a:xfrm>
          <a:off x="444573" y="1645272"/>
          <a:ext cx="2775164" cy="2220131"/>
        </a:xfrm>
        <a:prstGeom prst="roundRect">
          <a:avLst>
            <a:gd name="adj" fmla="val 10000"/>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lvl="0" algn="l" defTabSz="1333500">
            <a:lnSpc>
              <a:spcPct val="90000"/>
            </a:lnSpc>
            <a:spcBef>
              <a:spcPct val="0"/>
            </a:spcBef>
            <a:spcAft>
              <a:spcPct val="35000"/>
            </a:spcAft>
          </a:pPr>
          <a:r>
            <a:rPr lang="en-US" sz="3000" kern="1200" dirty="0" smtClean="0">
              <a:latin typeface="Arial" pitchFamily="34" charset="0"/>
              <a:cs typeface="Arial" pitchFamily="34" charset="0"/>
            </a:rPr>
            <a:t>1) Monetizing</a:t>
          </a:r>
          <a:endParaRPr lang="en-US" sz="3000" kern="1200" dirty="0">
            <a:latin typeface="Arial" pitchFamily="34" charset="0"/>
            <a:cs typeface="Arial" pitchFamily="34" charset="0"/>
          </a:endParaRPr>
        </a:p>
        <a:p>
          <a:pPr marL="228600" lvl="1" indent="-228600" algn="l" defTabSz="1022350">
            <a:lnSpc>
              <a:spcPct val="90000"/>
            </a:lnSpc>
            <a:spcBef>
              <a:spcPct val="0"/>
            </a:spcBef>
            <a:spcAft>
              <a:spcPct val="15000"/>
            </a:spcAft>
            <a:buChar char="••"/>
          </a:pPr>
          <a:r>
            <a:rPr lang="en-US" sz="2300" kern="1200" dirty="0" smtClean="0">
              <a:latin typeface="Arial" pitchFamily="34" charset="0"/>
              <a:cs typeface="Arial" pitchFamily="34" charset="0"/>
            </a:rPr>
            <a:t>How best to realize the value of the public safety network?</a:t>
          </a:r>
          <a:endParaRPr lang="en-US" sz="2300" kern="1200" dirty="0">
            <a:latin typeface="Arial" pitchFamily="34" charset="0"/>
            <a:cs typeface="Arial" pitchFamily="34" charset="0"/>
          </a:endParaRPr>
        </a:p>
      </dsp:txBody>
      <dsp:txXfrm>
        <a:off x="509598" y="1710297"/>
        <a:ext cx="2645114" cy="2090081"/>
      </dsp:txXfrm>
    </dsp:sp>
    <dsp:sp modelId="{8798AE50-8C3A-4060-B827-89F676E7A039}">
      <dsp:nvSpPr>
        <dsp:cNvPr id="0" name=""/>
        <dsp:cNvSpPr/>
      </dsp:nvSpPr>
      <dsp:spPr>
        <a:xfrm rot="16200000">
          <a:off x="3857890" y="1826449"/>
          <a:ext cx="2260656" cy="832549"/>
        </a:xfrm>
        <a:prstGeom prst="leftArrow">
          <a:avLst>
            <a:gd name="adj1" fmla="val 60000"/>
            <a:gd name="adj2" fmla="val 50000"/>
          </a:avLst>
        </a:prstGeom>
        <a:solidFill>
          <a:schemeClr val="accent6"/>
        </a:solidFill>
        <a:ln w="6350" cap="flat" cmpd="sng" algn="ctr">
          <a:solidFill>
            <a:schemeClr val="lt1">
              <a:hueOff val="0"/>
              <a:satOff val="0"/>
              <a:lumOff val="0"/>
              <a:alphaOff val="0"/>
            </a:schemeClr>
          </a:solidFill>
          <a:prstDash val="solid"/>
          <a:miter lim="800000"/>
        </a:ln>
        <a:effectLst/>
        <a:sp3d z="-5408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81688D69-00C1-431F-9337-89B320CF6701}">
      <dsp:nvSpPr>
        <dsp:cNvPr id="0" name=""/>
        <dsp:cNvSpPr/>
      </dsp:nvSpPr>
      <dsp:spPr>
        <a:xfrm>
          <a:off x="3600636" y="2329"/>
          <a:ext cx="2775164" cy="2220131"/>
        </a:xfrm>
        <a:prstGeom prst="roundRect">
          <a:avLst>
            <a:gd name="adj" fmla="val 10000"/>
          </a:avLst>
        </a:prstGeom>
        <a:solidFill>
          <a:schemeClr val="accent6"/>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lvl="0" algn="l" defTabSz="1333500">
            <a:lnSpc>
              <a:spcPct val="90000"/>
            </a:lnSpc>
            <a:spcBef>
              <a:spcPct val="0"/>
            </a:spcBef>
            <a:spcAft>
              <a:spcPct val="35000"/>
            </a:spcAft>
          </a:pPr>
          <a:r>
            <a:rPr lang="en-US" sz="3000" kern="1200" dirty="0" smtClean="0">
              <a:latin typeface="Arial" pitchFamily="34" charset="0"/>
              <a:cs typeface="Arial" pitchFamily="34" charset="0"/>
            </a:rPr>
            <a:t>2) Financing</a:t>
          </a:r>
          <a:endParaRPr lang="en-US" sz="3000" kern="1200" dirty="0">
            <a:latin typeface="Arial" pitchFamily="34" charset="0"/>
            <a:cs typeface="Arial" pitchFamily="34" charset="0"/>
          </a:endParaRPr>
        </a:p>
        <a:p>
          <a:pPr marL="228600" lvl="1" indent="-228600" algn="l" defTabSz="1022350">
            <a:lnSpc>
              <a:spcPct val="90000"/>
            </a:lnSpc>
            <a:spcBef>
              <a:spcPct val="0"/>
            </a:spcBef>
            <a:spcAft>
              <a:spcPct val="15000"/>
            </a:spcAft>
            <a:buChar char="••"/>
          </a:pPr>
          <a:r>
            <a:rPr lang="en-US" sz="2300" kern="1200" dirty="0" smtClean="0">
              <a:latin typeface="Arial" pitchFamily="34" charset="0"/>
              <a:cs typeface="Arial" pitchFamily="34" charset="0"/>
            </a:rPr>
            <a:t>Who provides the funds to build and operate the network?</a:t>
          </a:r>
          <a:endParaRPr lang="en-US" sz="2300" kern="1200" dirty="0">
            <a:latin typeface="Arial" pitchFamily="34" charset="0"/>
            <a:cs typeface="Arial" pitchFamily="34" charset="0"/>
          </a:endParaRPr>
        </a:p>
      </dsp:txBody>
      <dsp:txXfrm>
        <a:off x="3665661" y="67354"/>
        <a:ext cx="2645114" cy="2090081"/>
      </dsp:txXfrm>
    </dsp:sp>
    <dsp:sp modelId="{E4DFD149-CA66-46FB-B102-C95DA27E3C35}">
      <dsp:nvSpPr>
        <dsp:cNvPr id="0" name=""/>
        <dsp:cNvSpPr/>
      </dsp:nvSpPr>
      <dsp:spPr>
        <a:xfrm rot="19500000">
          <a:off x="6088043" y="2987393"/>
          <a:ext cx="2260656" cy="832549"/>
        </a:xfrm>
        <a:prstGeom prst="leftArrow">
          <a:avLst>
            <a:gd name="adj1" fmla="val 60000"/>
            <a:gd name="adj2" fmla="val 50000"/>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a:sp3d z="-5408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47C25CEC-CD9F-43A5-8983-AC67DD2AF4E2}">
      <dsp:nvSpPr>
        <dsp:cNvPr id="0" name=""/>
        <dsp:cNvSpPr/>
      </dsp:nvSpPr>
      <dsp:spPr>
        <a:xfrm>
          <a:off x="6756700" y="1645272"/>
          <a:ext cx="2775164" cy="2220131"/>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lvl="0" algn="l" defTabSz="1333500">
            <a:lnSpc>
              <a:spcPct val="90000"/>
            </a:lnSpc>
            <a:spcBef>
              <a:spcPct val="0"/>
            </a:spcBef>
            <a:spcAft>
              <a:spcPct val="35000"/>
            </a:spcAft>
          </a:pPr>
          <a:r>
            <a:rPr lang="en-US" sz="3000" kern="1200" dirty="0" smtClean="0">
              <a:latin typeface="Arial" pitchFamily="34" charset="0"/>
              <a:cs typeface="Arial" pitchFamily="34" charset="0"/>
            </a:rPr>
            <a:t>3) Ownership</a:t>
          </a:r>
          <a:endParaRPr lang="en-US" sz="3000" kern="1200" dirty="0">
            <a:latin typeface="Arial" pitchFamily="34" charset="0"/>
            <a:cs typeface="Arial" pitchFamily="34" charset="0"/>
          </a:endParaRPr>
        </a:p>
        <a:p>
          <a:pPr marL="228600" lvl="1" indent="-228600" algn="l" defTabSz="1022350">
            <a:lnSpc>
              <a:spcPct val="90000"/>
            </a:lnSpc>
            <a:spcBef>
              <a:spcPct val="0"/>
            </a:spcBef>
            <a:spcAft>
              <a:spcPct val="15000"/>
            </a:spcAft>
            <a:buChar char="••"/>
          </a:pPr>
          <a:r>
            <a:rPr lang="en-US" sz="2300" kern="1200" dirty="0" smtClean="0">
              <a:latin typeface="Arial" pitchFamily="34" charset="0"/>
              <a:cs typeface="Arial" pitchFamily="34" charset="0"/>
            </a:rPr>
            <a:t>Who owns the network assets?</a:t>
          </a:r>
          <a:endParaRPr lang="en-US" sz="2300" kern="1200" dirty="0">
            <a:latin typeface="Arial" pitchFamily="34" charset="0"/>
            <a:cs typeface="Arial" pitchFamily="34" charset="0"/>
          </a:endParaRPr>
        </a:p>
      </dsp:txBody>
      <dsp:txXfrm>
        <a:off x="6821725" y="1710297"/>
        <a:ext cx="2645114" cy="2090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D5EA-B972-4F6A-9D24-D69FD330B96C}">
      <dsp:nvSpPr>
        <dsp:cNvPr id="0" name=""/>
        <dsp:cNvSpPr/>
      </dsp:nvSpPr>
      <dsp:spPr>
        <a:xfrm>
          <a:off x="3333504" y="3047693"/>
          <a:ext cx="2465880" cy="24658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sz="4000" kern="1200" dirty="0" smtClean="0">
              <a:latin typeface="Arial" pitchFamily="34" charset="0"/>
              <a:cs typeface="Arial" pitchFamily="34" charset="0"/>
            </a:rPr>
            <a:t>Upfront $$$</a:t>
          </a:r>
          <a:endParaRPr lang="en-US" sz="4000" kern="1200" dirty="0">
            <a:latin typeface="Arial" pitchFamily="34" charset="0"/>
            <a:cs typeface="Arial" pitchFamily="34" charset="0"/>
          </a:endParaRPr>
        </a:p>
      </dsp:txBody>
      <dsp:txXfrm>
        <a:off x="3694624" y="3408813"/>
        <a:ext cx="1743640" cy="1743640"/>
      </dsp:txXfrm>
    </dsp:sp>
    <dsp:sp modelId="{6CB4157F-13DF-4CFF-AE50-46D0084D6063}">
      <dsp:nvSpPr>
        <dsp:cNvPr id="0" name=""/>
        <dsp:cNvSpPr/>
      </dsp:nvSpPr>
      <dsp:spPr>
        <a:xfrm rot="11700000">
          <a:off x="1136112" y="3298802"/>
          <a:ext cx="2154969" cy="702775"/>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F6B2BB-67FB-4CAF-84F8-092608D512F0}">
      <dsp:nvSpPr>
        <dsp:cNvPr id="0" name=""/>
        <dsp:cNvSpPr/>
      </dsp:nvSpPr>
      <dsp:spPr>
        <a:xfrm>
          <a:off x="1534" y="2434282"/>
          <a:ext cx="2342586" cy="187406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Arial" pitchFamily="34" charset="0"/>
              <a:cs typeface="Arial" pitchFamily="34" charset="0"/>
            </a:rPr>
            <a:t>FirstNet Money</a:t>
          </a:r>
          <a:br>
            <a:rPr lang="en-US" sz="2800" kern="1200" dirty="0" smtClean="0">
              <a:latin typeface="Arial" pitchFamily="34" charset="0"/>
              <a:cs typeface="Arial" pitchFamily="34" charset="0"/>
            </a:rPr>
          </a:br>
          <a:r>
            <a:rPr lang="en-US" sz="2800" kern="1200" dirty="0" smtClean="0">
              <a:latin typeface="Arial" pitchFamily="34" charset="0"/>
              <a:cs typeface="Arial" pitchFamily="34" charset="0"/>
            </a:rPr>
            <a:t>(from $7B)</a:t>
          </a:r>
          <a:endParaRPr lang="en-US" sz="2800" kern="1200" dirty="0">
            <a:latin typeface="Arial" pitchFamily="34" charset="0"/>
            <a:cs typeface="Arial" pitchFamily="34" charset="0"/>
          </a:endParaRPr>
        </a:p>
      </dsp:txBody>
      <dsp:txXfrm>
        <a:off x="56424" y="2489172"/>
        <a:ext cx="2232806" cy="1764288"/>
      </dsp:txXfrm>
    </dsp:sp>
    <dsp:sp modelId="{796C67F1-1218-42DA-B261-CB534AFF8C36}">
      <dsp:nvSpPr>
        <dsp:cNvPr id="0" name=""/>
        <dsp:cNvSpPr/>
      </dsp:nvSpPr>
      <dsp:spPr>
        <a:xfrm rot="14700000">
          <a:off x="2459526" y="1721619"/>
          <a:ext cx="2154969" cy="702775"/>
        </a:xfrm>
        <a:prstGeom prst="leftArrow">
          <a:avLst>
            <a:gd name="adj1" fmla="val 60000"/>
            <a:gd name="adj2" fmla="val 50000"/>
          </a:avLst>
        </a:prstGeom>
        <a:solidFill>
          <a:schemeClr val="accent3">
            <a:hueOff val="903533"/>
            <a:satOff val="33333"/>
            <a:lumOff val="-49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35A76A-A6A2-4B09-8575-A5FCDBD19261}">
      <dsp:nvSpPr>
        <dsp:cNvPr id="0" name=""/>
        <dsp:cNvSpPr/>
      </dsp:nvSpPr>
      <dsp:spPr>
        <a:xfrm>
          <a:off x="1910353" y="159440"/>
          <a:ext cx="2342586" cy="1874068"/>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Arial" pitchFamily="34" charset="0"/>
              <a:cs typeface="Arial" pitchFamily="34" charset="0"/>
            </a:rPr>
            <a:t>Private Investors</a:t>
          </a:r>
          <a:endParaRPr lang="en-US" sz="2800" kern="1200" dirty="0">
            <a:latin typeface="Arial" pitchFamily="34" charset="0"/>
            <a:cs typeface="Arial" pitchFamily="34" charset="0"/>
          </a:endParaRPr>
        </a:p>
      </dsp:txBody>
      <dsp:txXfrm>
        <a:off x="1965243" y="214330"/>
        <a:ext cx="2232806" cy="1764288"/>
      </dsp:txXfrm>
    </dsp:sp>
    <dsp:sp modelId="{1C52D531-8136-4557-A915-D072D515319B}">
      <dsp:nvSpPr>
        <dsp:cNvPr id="0" name=""/>
        <dsp:cNvSpPr/>
      </dsp:nvSpPr>
      <dsp:spPr>
        <a:xfrm rot="17700000">
          <a:off x="4518392" y="1721619"/>
          <a:ext cx="2154969" cy="702775"/>
        </a:xfrm>
        <a:prstGeom prst="leftArrow">
          <a:avLst>
            <a:gd name="adj1" fmla="val 60000"/>
            <a:gd name="adj2" fmla="val 50000"/>
          </a:avLst>
        </a:prstGeom>
        <a:solidFill>
          <a:schemeClr val="accent3">
            <a:hueOff val="1807066"/>
            <a:satOff val="66667"/>
            <a:lumOff val="-9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B64757-9494-4AFD-AF63-0B3D7DCC4586}">
      <dsp:nvSpPr>
        <dsp:cNvPr id="0" name=""/>
        <dsp:cNvSpPr/>
      </dsp:nvSpPr>
      <dsp:spPr>
        <a:xfrm>
          <a:off x="4879949" y="159440"/>
          <a:ext cx="2342586" cy="1874068"/>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Arial" pitchFamily="34" charset="0"/>
              <a:cs typeface="Arial" pitchFamily="34" charset="0"/>
            </a:rPr>
            <a:t>Vendors or Carriers</a:t>
          </a:r>
          <a:endParaRPr lang="en-US" sz="2800" kern="1200" dirty="0">
            <a:latin typeface="Arial" pitchFamily="34" charset="0"/>
            <a:cs typeface="Arial" pitchFamily="34" charset="0"/>
          </a:endParaRPr>
        </a:p>
      </dsp:txBody>
      <dsp:txXfrm>
        <a:off x="4934839" y="214330"/>
        <a:ext cx="2232806" cy="1764288"/>
      </dsp:txXfrm>
    </dsp:sp>
    <dsp:sp modelId="{4E36DBBC-39A4-4B69-8E7D-B495AD245186}">
      <dsp:nvSpPr>
        <dsp:cNvPr id="0" name=""/>
        <dsp:cNvSpPr/>
      </dsp:nvSpPr>
      <dsp:spPr>
        <a:xfrm rot="20700000">
          <a:off x="5841806" y="3298802"/>
          <a:ext cx="2154969" cy="702775"/>
        </a:xfrm>
        <a:prstGeom prst="leftArrow">
          <a:avLst>
            <a:gd name="adj1" fmla="val 60000"/>
            <a:gd name="adj2" fmla="val 50000"/>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177576-9EB2-476F-B7D0-34D462D67C30}">
      <dsp:nvSpPr>
        <dsp:cNvPr id="0" name=""/>
        <dsp:cNvSpPr/>
      </dsp:nvSpPr>
      <dsp:spPr>
        <a:xfrm>
          <a:off x="6788768" y="2434282"/>
          <a:ext cx="2342586" cy="1874068"/>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Arial" pitchFamily="34" charset="0"/>
              <a:cs typeface="Arial" pitchFamily="34" charset="0"/>
            </a:rPr>
            <a:t>State/Local Contributions</a:t>
          </a:r>
          <a:endParaRPr lang="en-US" sz="2800" kern="1200" dirty="0">
            <a:latin typeface="Arial" pitchFamily="34" charset="0"/>
            <a:cs typeface="Arial" pitchFamily="34" charset="0"/>
          </a:endParaRPr>
        </a:p>
      </dsp:txBody>
      <dsp:txXfrm>
        <a:off x="6843658" y="2489172"/>
        <a:ext cx="2232806" cy="17642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D92E8-D878-4012-927C-00ADF3BD403E}">
      <dsp:nvSpPr>
        <dsp:cNvPr id="0" name=""/>
        <dsp:cNvSpPr/>
      </dsp:nvSpPr>
      <dsp:spPr>
        <a:xfrm>
          <a:off x="0" y="0"/>
          <a:ext cx="4831644" cy="1932657"/>
        </a:xfrm>
        <a:prstGeom prst="leftRightRibbon">
          <a:avLst/>
        </a:prstGeom>
        <a:gradFill rotWithShape="0">
          <a:gsLst>
            <a:gs pos="0">
              <a:srgbClr val="E84C22">
                <a:hueOff val="0"/>
                <a:satOff val="0"/>
                <a:lumOff val="0"/>
                <a:alphaOff val="0"/>
                <a:satMod val="103000"/>
                <a:lumMod val="102000"/>
                <a:tint val="94000"/>
              </a:srgbClr>
            </a:gs>
            <a:gs pos="50000">
              <a:srgbClr val="E84C22">
                <a:hueOff val="0"/>
                <a:satOff val="0"/>
                <a:lumOff val="0"/>
                <a:alphaOff val="0"/>
                <a:satMod val="110000"/>
                <a:lumMod val="100000"/>
                <a:shade val="100000"/>
              </a:srgbClr>
            </a:gs>
            <a:gs pos="100000">
              <a:srgbClr val="E84C2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C3047B8-01F2-4105-9F41-D084E88CEE4F}">
      <dsp:nvSpPr>
        <dsp:cNvPr id="0" name=""/>
        <dsp:cNvSpPr/>
      </dsp:nvSpPr>
      <dsp:spPr>
        <a:xfrm>
          <a:off x="579797" y="359663"/>
          <a:ext cx="1594442" cy="947002"/>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145796" rIns="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ysClr val="window" lastClr="FFFFFF"/>
              </a:solidFill>
              <a:latin typeface="Segoe UI"/>
              <a:ea typeface="+mn-ea"/>
              <a:cs typeface="+mn-cs"/>
            </a:rPr>
            <a:t>$0</a:t>
          </a:r>
          <a:endParaRPr lang="en-US" sz="4100" kern="1200" dirty="0">
            <a:solidFill>
              <a:sysClr val="window" lastClr="FFFFFF"/>
            </a:solidFill>
            <a:latin typeface="Segoe UI"/>
            <a:ea typeface="+mn-ea"/>
            <a:cs typeface="+mn-cs"/>
          </a:endParaRPr>
        </a:p>
      </dsp:txBody>
      <dsp:txXfrm>
        <a:off x="579797" y="359663"/>
        <a:ext cx="1594442" cy="947002"/>
      </dsp:txXfrm>
    </dsp:sp>
    <dsp:sp modelId="{20B9E5F4-7CF5-4DB8-8C70-DD01430CC586}">
      <dsp:nvSpPr>
        <dsp:cNvPr id="0" name=""/>
        <dsp:cNvSpPr/>
      </dsp:nvSpPr>
      <dsp:spPr>
        <a:xfrm>
          <a:off x="2415822" y="668888"/>
          <a:ext cx="1884341" cy="947002"/>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145796" rIns="0" bIns="156210" numCol="1" spcCol="1270" anchor="ctr" anchorCtr="0">
          <a:noAutofit/>
        </a:bodyPr>
        <a:lstStyle/>
        <a:p>
          <a:pPr lvl="0" algn="ctr" defTabSz="1822450">
            <a:lnSpc>
              <a:spcPct val="90000"/>
            </a:lnSpc>
            <a:spcBef>
              <a:spcPct val="0"/>
            </a:spcBef>
            <a:spcAft>
              <a:spcPct val="35000"/>
            </a:spcAft>
          </a:pPr>
          <a:r>
            <a:rPr lang="en-US" sz="4100" kern="1200" dirty="0" smtClean="0">
              <a:solidFill>
                <a:sysClr val="window" lastClr="FFFFFF"/>
              </a:solidFill>
              <a:latin typeface="Segoe UI"/>
              <a:ea typeface="+mn-ea"/>
              <a:cs typeface="+mn-cs"/>
            </a:rPr>
            <a:t>$??</a:t>
          </a:r>
          <a:endParaRPr lang="en-US" sz="4100" kern="1200" dirty="0">
            <a:solidFill>
              <a:sysClr val="window" lastClr="FFFFFF"/>
            </a:solidFill>
            <a:latin typeface="Segoe UI"/>
            <a:ea typeface="+mn-ea"/>
            <a:cs typeface="+mn-cs"/>
          </a:endParaRPr>
        </a:p>
      </dsp:txBody>
      <dsp:txXfrm>
        <a:off x="2415822" y="668888"/>
        <a:ext cx="1884341" cy="947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09AD8-2EA1-45A8-AB77-2BE2C8FEAF65}">
      <dsp:nvSpPr>
        <dsp:cNvPr id="0" name=""/>
        <dsp:cNvSpPr/>
      </dsp:nvSpPr>
      <dsp:spPr>
        <a:xfrm>
          <a:off x="2972" y="144314"/>
          <a:ext cx="2599294" cy="2599294"/>
        </a:xfrm>
        <a:prstGeom prst="ellipse">
          <a:avLst/>
        </a:prstGeom>
        <a:solidFill>
          <a:srgbClr val="E84C22">
            <a:shade val="80000"/>
            <a:alpha val="50000"/>
            <a:hueOff val="0"/>
            <a:satOff val="0"/>
            <a:lumOff val="0"/>
            <a:alphaOff val="0"/>
          </a:srgb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43048" tIns="30480" rIns="143048" bIns="30480" numCol="1" spcCol="1270" anchor="ctr" anchorCtr="0">
          <a:noAutofit/>
        </a:bodyPr>
        <a:lstStyle/>
        <a:p>
          <a:pPr lvl="0" algn="ctr" defTabSz="1066800">
            <a:lnSpc>
              <a:spcPct val="90000"/>
            </a:lnSpc>
            <a:spcBef>
              <a:spcPct val="0"/>
            </a:spcBef>
            <a:spcAft>
              <a:spcPct val="35000"/>
            </a:spcAft>
          </a:pPr>
          <a:r>
            <a:rPr lang="en-US" sz="2400" kern="1200" dirty="0" smtClean="0">
              <a:solidFill>
                <a:sysClr val="window" lastClr="FFFFFF"/>
              </a:solidFill>
              <a:latin typeface="Arial" pitchFamily="34" charset="0"/>
              <a:ea typeface="+mn-ea"/>
              <a:cs typeface="Arial" pitchFamily="34" charset="0"/>
            </a:rPr>
            <a:t>Own From Beginning</a:t>
          </a:r>
          <a:endParaRPr lang="en-US" sz="2400" kern="1200" dirty="0">
            <a:solidFill>
              <a:sysClr val="window" lastClr="FFFFFF"/>
            </a:solidFill>
            <a:latin typeface="Arial" pitchFamily="34" charset="0"/>
            <a:ea typeface="+mn-ea"/>
            <a:cs typeface="Arial" pitchFamily="34" charset="0"/>
          </a:endParaRPr>
        </a:p>
      </dsp:txBody>
      <dsp:txXfrm>
        <a:off x="383630" y="524972"/>
        <a:ext cx="1837978" cy="1837978"/>
      </dsp:txXfrm>
    </dsp:sp>
    <dsp:sp modelId="{11D5168D-7821-4213-94C0-3BD5EAE65DC0}">
      <dsp:nvSpPr>
        <dsp:cNvPr id="0" name=""/>
        <dsp:cNvSpPr/>
      </dsp:nvSpPr>
      <dsp:spPr>
        <a:xfrm>
          <a:off x="2082407" y="144314"/>
          <a:ext cx="2599294" cy="2599294"/>
        </a:xfrm>
        <a:prstGeom prst="ellipse">
          <a:avLst/>
        </a:prstGeom>
        <a:solidFill>
          <a:srgbClr val="E84C22">
            <a:shade val="80000"/>
            <a:alpha val="50000"/>
            <a:hueOff val="-24"/>
            <a:satOff val="2970"/>
            <a:lumOff val="2559"/>
            <a:alphaOff val="15000"/>
          </a:srgb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43048" tIns="30480" rIns="143048" bIns="30480" numCol="1" spcCol="1270" anchor="ctr" anchorCtr="0">
          <a:noAutofit/>
        </a:bodyPr>
        <a:lstStyle/>
        <a:p>
          <a:pPr lvl="0" algn="ctr" defTabSz="1066800">
            <a:lnSpc>
              <a:spcPct val="90000"/>
            </a:lnSpc>
            <a:spcBef>
              <a:spcPct val="0"/>
            </a:spcBef>
            <a:spcAft>
              <a:spcPct val="35000"/>
            </a:spcAft>
          </a:pPr>
          <a:r>
            <a:rPr lang="en-US" sz="2400" kern="1200" dirty="0" smtClean="0">
              <a:solidFill>
                <a:sysClr val="window" lastClr="FFFFFF"/>
              </a:solidFill>
              <a:latin typeface="Arial" pitchFamily="34" charset="0"/>
              <a:ea typeface="+mn-ea"/>
              <a:cs typeface="Arial" pitchFamily="34" charset="0"/>
            </a:rPr>
            <a:t>Own At End</a:t>
          </a:r>
          <a:endParaRPr lang="en-US" sz="2400" kern="1200" dirty="0">
            <a:solidFill>
              <a:sysClr val="window" lastClr="FFFFFF"/>
            </a:solidFill>
            <a:latin typeface="Arial" pitchFamily="34" charset="0"/>
            <a:ea typeface="+mn-ea"/>
            <a:cs typeface="Arial" pitchFamily="34" charset="0"/>
          </a:endParaRPr>
        </a:p>
      </dsp:txBody>
      <dsp:txXfrm>
        <a:off x="2463065" y="524972"/>
        <a:ext cx="1837978" cy="1837978"/>
      </dsp:txXfrm>
    </dsp:sp>
    <dsp:sp modelId="{1C294B56-216A-497E-81B0-B86AF38170A3}">
      <dsp:nvSpPr>
        <dsp:cNvPr id="0" name=""/>
        <dsp:cNvSpPr/>
      </dsp:nvSpPr>
      <dsp:spPr>
        <a:xfrm>
          <a:off x="4164815" y="144314"/>
          <a:ext cx="2599294" cy="2599294"/>
        </a:xfrm>
        <a:prstGeom prst="ellipse">
          <a:avLst/>
        </a:prstGeom>
        <a:solidFill>
          <a:srgbClr val="E84C22">
            <a:shade val="80000"/>
            <a:alpha val="50000"/>
            <a:hueOff val="-47"/>
            <a:satOff val="5941"/>
            <a:lumOff val="5119"/>
            <a:alphaOff val="30000"/>
          </a:srgb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43048" tIns="30480" rIns="143048" bIns="30480" numCol="1" spcCol="1270" anchor="ctr" anchorCtr="0">
          <a:noAutofit/>
        </a:bodyPr>
        <a:lstStyle/>
        <a:p>
          <a:pPr lvl="0" algn="ctr" defTabSz="1066800">
            <a:lnSpc>
              <a:spcPct val="90000"/>
            </a:lnSpc>
            <a:spcBef>
              <a:spcPct val="0"/>
            </a:spcBef>
            <a:spcAft>
              <a:spcPct val="35000"/>
            </a:spcAft>
          </a:pPr>
          <a:r>
            <a:rPr lang="en-US" sz="2400" kern="1200" dirty="0" smtClean="0">
              <a:solidFill>
                <a:sysClr val="window" lastClr="FFFFFF"/>
              </a:solidFill>
              <a:latin typeface="Arial" pitchFamily="34" charset="0"/>
              <a:ea typeface="+mn-ea"/>
              <a:cs typeface="Arial" pitchFamily="34" charset="0"/>
            </a:rPr>
            <a:t>Deep Integration</a:t>
          </a:r>
          <a:br>
            <a:rPr lang="en-US" sz="2400" kern="1200" dirty="0" smtClean="0">
              <a:solidFill>
                <a:sysClr val="window" lastClr="FFFFFF"/>
              </a:solidFill>
              <a:latin typeface="Arial" pitchFamily="34" charset="0"/>
              <a:ea typeface="+mn-ea"/>
              <a:cs typeface="Arial" pitchFamily="34" charset="0"/>
            </a:rPr>
          </a:br>
          <a:r>
            <a:rPr lang="en-US" sz="2400" kern="1200" dirty="0" smtClean="0">
              <a:solidFill>
                <a:sysClr val="window" lastClr="FFFFFF"/>
              </a:solidFill>
              <a:latin typeface="Arial" pitchFamily="34" charset="0"/>
              <a:ea typeface="+mn-ea"/>
              <a:cs typeface="Arial" pitchFamily="34" charset="0"/>
            </a:rPr>
            <a:t>(Don’t own at all?)</a:t>
          </a:r>
          <a:endParaRPr lang="en-US" sz="2400" kern="1200" dirty="0">
            <a:solidFill>
              <a:sysClr val="window" lastClr="FFFFFF"/>
            </a:solidFill>
            <a:latin typeface="Arial" pitchFamily="34" charset="0"/>
            <a:ea typeface="+mn-ea"/>
            <a:cs typeface="Arial" pitchFamily="34" charset="0"/>
          </a:endParaRPr>
        </a:p>
      </dsp:txBody>
      <dsp:txXfrm>
        <a:off x="4545473" y="524972"/>
        <a:ext cx="1837978" cy="18379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BB1F4-D257-41E5-A384-41D3F20041BD}">
      <dsp:nvSpPr>
        <dsp:cNvPr id="0" name=""/>
        <dsp:cNvSpPr/>
      </dsp:nvSpPr>
      <dsp:spPr>
        <a:xfrm>
          <a:off x="333773" y="1984"/>
          <a:ext cx="7200000" cy="1309928"/>
        </a:xfrm>
        <a:prstGeom prst="rect">
          <a:avLst/>
        </a:prstGeom>
        <a:gradFill rotWithShape="0">
          <a:gsLst>
            <a:gs pos="0">
              <a:srgbClr val="E84C22">
                <a:hueOff val="0"/>
                <a:satOff val="0"/>
                <a:lumOff val="0"/>
                <a:alphaOff val="0"/>
                <a:satMod val="103000"/>
                <a:lumMod val="102000"/>
                <a:tint val="94000"/>
              </a:srgbClr>
            </a:gs>
            <a:gs pos="50000">
              <a:srgbClr val="E84C22">
                <a:hueOff val="0"/>
                <a:satOff val="0"/>
                <a:lumOff val="0"/>
                <a:alphaOff val="0"/>
                <a:satMod val="110000"/>
                <a:lumMod val="100000"/>
                <a:shade val="100000"/>
              </a:srgbClr>
            </a:gs>
            <a:gs pos="100000">
              <a:srgbClr val="E84C2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9380" tIns="119380" rIns="119380" bIns="119380" numCol="1" spcCol="1270" anchor="ctr" anchorCtr="0">
          <a:noAutofit/>
        </a:bodyPr>
        <a:lstStyle/>
        <a:p>
          <a:pPr lvl="0" algn="ctr" defTabSz="2089150">
            <a:lnSpc>
              <a:spcPct val="90000"/>
            </a:lnSpc>
            <a:spcBef>
              <a:spcPct val="0"/>
            </a:spcBef>
            <a:spcAft>
              <a:spcPct val="35000"/>
            </a:spcAft>
          </a:pPr>
          <a:r>
            <a:rPr lang="en-US" sz="4700" kern="1200" dirty="0" smtClean="0">
              <a:solidFill>
                <a:sysClr val="window" lastClr="FFFFFF"/>
              </a:solidFill>
              <a:latin typeface="Segoe UI"/>
              <a:ea typeface="+mn-ea"/>
              <a:cs typeface="+mn-cs"/>
            </a:rPr>
            <a:t>Many Flexible Approaches</a:t>
          </a:r>
          <a:endParaRPr lang="en-US" sz="4700" kern="1200" dirty="0">
            <a:solidFill>
              <a:sysClr val="window" lastClr="FFFFFF"/>
            </a:solidFill>
            <a:latin typeface="Segoe UI"/>
            <a:ea typeface="+mn-ea"/>
            <a:cs typeface="+mn-cs"/>
          </a:endParaRPr>
        </a:p>
      </dsp:txBody>
      <dsp:txXfrm>
        <a:off x="333773" y="1984"/>
        <a:ext cx="7200000" cy="1309928"/>
      </dsp:txXfrm>
    </dsp:sp>
    <dsp:sp modelId="{FA109B78-51F4-4493-9DE9-AC41D868B37C}">
      <dsp:nvSpPr>
        <dsp:cNvPr id="0" name=""/>
        <dsp:cNvSpPr/>
      </dsp:nvSpPr>
      <dsp:spPr>
        <a:xfrm>
          <a:off x="603773" y="1377410"/>
          <a:ext cx="6660000" cy="1309928"/>
        </a:xfrm>
        <a:prstGeom prst="rect">
          <a:avLst/>
        </a:prstGeom>
        <a:gradFill rotWithShape="0">
          <a:gsLst>
            <a:gs pos="0">
              <a:srgbClr val="E84C22">
                <a:hueOff val="0"/>
                <a:satOff val="0"/>
                <a:lumOff val="0"/>
                <a:alphaOff val="0"/>
                <a:satMod val="103000"/>
                <a:lumMod val="102000"/>
                <a:tint val="94000"/>
              </a:srgbClr>
            </a:gs>
            <a:gs pos="50000">
              <a:srgbClr val="E84C22">
                <a:hueOff val="0"/>
                <a:satOff val="0"/>
                <a:lumOff val="0"/>
                <a:alphaOff val="0"/>
                <a:satMod val="110000"/>
                <a:lumMod val="100000"/>
                <a:shade val="100000"/>
              </a:srgbClr>
            </a:gs>
            <a:gs pos="100000">
              <a:srgbClr val="E84C2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9380" tIns="119380" rIns="119380" bIns="119380" numCol="1" spcCol="1270" anchor="ctr" anchorCtr="0">
          <a:noAutofit/>
        </a:bodyPr>
        <a:lstStyle/>
        <a:p>
          <a:pPr lvl="0" algn="ctr" defTabSz="2089150">
            <a:lnSpc>
              <a:spcPct val="90000"/>
            </a:lnSpc>
            <a:spcBef>
              <a:spcPct val="0"/>
            </a:spcBef>
            <a:spcAft>
              <a:spcPct val="35000"/>
            </a:spcAft>
          </a:pPr>
          <a:r>
            <a:rPr lang="en-US" sz="4700" kern="1200" dirty="0" smtClean="0">
              <a:solidFill>
                <a:sysClr val="window" lastClr="FFFFFF"/>
              </a:solidFill>
              <a:latin typeface="Segoe UI"/>
              <a:ea typeface="+mn-ea"/>
              <a:cs typeface="+mn-cs"/>
            </a:rPr>
            <a:t>Maryland is Well-Suited</a:t>
          </a:r>
          <a:endParaRPr lang="en-US" sz="4700" kern="1200" dirty="0">
            <a:solidFill>
              <a:sysClr val="window" lastClr="FFFFFF"/>
            </a:solidFill>
            <a:latin typeface="Segoe UI"/>
            <a:ea typeface="+mn-ea"/>
            <a:cs typeface="+mn-cs"/>
          </a:endParaRPr>
        </a:p>
      </dsp:txBody>
      <dsp:txXfrm>
        <a:off x="603773" y="1377410"/>
        <a:ext cx="6660000" cy="1309928"/>
      </dsp:txXfrm>
    </dsp:sp>
    <dsp:sp modelId="{3CEE0F3E-38C8-4FC4-B6E5-28A04F419EFB}">
      <dsp:nvSpPr>
        <dsp:cNvPr id="0" name=""/>
        <dsp:cNvSpPr/>
      </dsp:nvSpPr>
      <dsp:spPr>
        <a:xfrm>
          <a:off x="0" y="2752835"/>
          <a:ext cx="7867546" cy="1309928"/>
        </a:xfrm>
        <a:prstGeom prst="rect">
          <a:avLst/>
        </a:prstGeom>
        <a:gradFill rotWithShape="0">
          <a:gsLst>
            <a:gs pos="0">
              <a:srgbClr val="E84C22">
                <a:hueOff val="0"/>
                <a:satOff val="0"/>
                <a:lumOff val="0"/>
                <a:alphaOff val="0"/>
                <a:satMod val="103000"/>
                <a:lumMod val="102000"/>
                <a:tint val="94000"/>
              </a:srgbClr>
            </a:gs>
            <a:gs pos="50000">
              <a:srgbClr val="E84C22">
                <a:hueOff val="0"/>
                <a:satOff val="0"/>
                <a:lumOff val="0"/>
                <a:alphaOff val="0"/>
                <a:satMod val="110000"/>
                <a:lumMod val="100000"/>
                <a:shade val="100000"/>
              </a:srgbClr>
            </a:gs>
            <a:gs pos="100000">
              <a:srgbClr val="E84C22">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9380" tIns="119380" rIns="119380" bIns="119380" numCol="1" spcCol="1270" anchor="ctr" anchorCtr="0">
          <a:noAutofit/>
        </a:bodyPr>
        <a:lstStyle/>
        <a:p>
          <a:pPr lvl="0" algn="ctr" defTabSz="2089150">
            <a:lnSpc>
              <a:spcPct val="90000"/>
            </a:lnSpc>
            <a:spcBef>
              <a:spcPct val="0"/>
            </a:spcBef>
            <a:spcAft>
              <a:spcPct val="35000"/>
            </a:spcAft>
          </a:pPr>
          <a:r>
            <a:rPr lang="en-US" sz="4700" kern="1200" dirty="0" smtClean="0">
              <a:solidFill>
                <a:sysClr val="window" lastClr="FFFFFF"/>
              </a:solidFill>
              <a:latin typeface="Segoe UI"/>
              <a:ea typeface="+mn-ea"/>
              <a:cs typeface="+mn-cs"/>
            </a:rPr>
            <a:t>FirstNet Engagement Critical</a:t>
          </a:r>
          <a:endParaRPr lang="en-US" sz="4700" kern="1200" dirty="0">
            <a:solidFill>
              <a:sysClr val="window" lastClr="FFFFFF"/>
            </a:solidFill>
            <a:latin typeface="Segoe UI"/>
            <a:ea typeface="+mn-ea"/>
            <a:cs typeface="+mn-cs"/>
          </a:endParaRPr>
        </a:p>
      </dsp:txBody>
      <dsp:txXfrm>
        <a:off x="0" y="2752835"/>
        <a:ext cx="7867546" cy="13099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82585-6C9F-4A2E-9F58-2A44B95978CE}" type="datetimeFigureOut">
              <a:rPr lang="en-US" smtClean="0"/>
              <a:t>8/21/2014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C7836-878F-4848-A923-E1DA58D5814E}" type="slidenum">
              <a:rPr lang="en-US" smtClean="0"/>
              <a:t>‹#›</a:t>
            </a:fld>
            <a:endParaRPr lang="en-US"/>
          </a:p>
        </p:txBody>
      </p:sp>
    </p:spTree>
    <p:extLst>
      <p:ext uri="{BB962C8B-B14F-4D97-AF65-F5344CB8AC3E}">
        <p14:creationId xmlns:p14="http://schemas.microsoft.com/office/powerpoint/2010/main" val="1706121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C7836-878F-4848-A923-E1DA58D5814E}" type="slidenum">
              <a:rPr lang="en-US" smtClean="0"/>
              <a:t>1</a:t>
            </a:fld>
            <a:endParaRPr lang="en-US"/>
          </a:p>
        </p:txBody>
      </p:sp>
    </p:spTree>
    <p:extLst>
      <p:ext uri="{BB962C8B-B14F-4D97-AF65-F5344CB8AC3E}">
        <p14:creationId xmlns:p14="http://schemas.microsoft.com/office/powerpoint/2010/main" val="391466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10</a:t>
            </a:fld>
            <a:endParaRPr lang="en-US"/>
          </a:p>
        </p:txBody>
      </p:sp>
    </p:spTree>
    <p:extLst>
      <p:ext uri="{BB962C8B-B14F-4D97-AF65-F5344CB8AC3E}">
        <p14:creationId xmlns:p14="http://schemas.microsoft.com/office/powerpoint/2010/main" val="169730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C7836-878F-4848-A923-E1DA58D5814E}" type="slidenum">
              <a:rPr lang="en-US" smtClean="0"/>
              <a:t>12</a:t>
            </a:fld>
            <a:endParaRPr lang="en-US"/>
          </a:p>
        </p:txBody>
      </p:sp>
    </p:spTree>
    <p:extLst>
      <p:ext uri="{BB962C8B-B14F-4D97-AF65-F5344CB8AC3E}">
        <p14:creationId xmlns:p14="http://schemas.microsoft.com/office/powerpoint/2010/main" val="841551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C7836-878F-4848-A923-E1DA58D5814E}" type="slidenum">
              <a:rPr lang="en-US" smtClean="0"/>
              <a:t>13</a:t>
            </a:fld>
            <a:endParaRPr lang="en-US"/>
          </a:p>
        </p:txBody>
      </p:sp>
    </p:spTree>
    <p:extLst>
      <p:ext uri="{BB962C8B-B14F-4D97-AF65-F5344CB8AC3E}">
        <p14:creationId xmlns:p14="http://schemas.microsoft.com/office/powerpoint/2010/main" val="182078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21</a:t>
            </a:fld>
            <a:endParaRPr lang="en-US"/>
          </a:p>
        </p:txBody>
      </p:sp>
    </p:spTree>
    <p:extLst>
      <p:ext uri="{BB962C8B-B14F-4D97-AF65-F5344CB8AC3E}">
        <p14:creationId xmlns:p14="http://schemas.microsoft.com/office/powerpoint/2010/main" val="4087606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22</a:t>
            </a:fld>
            <a:endParaRPr lang="en-US"/>
          </a:p>
        </p:txBody>
      </p:sp>
    </p:spTree>
    <p:extLst>
      <p:ext uri="{BB962C8B-B14F-4D97-AF65-F5344CB8AC3E}">
        <p14:creationId xmlns:p14="http://schemas.microsoft.com/office/powerpoint/2010/main" val="14016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23</a:t>
            </a:fld>
            <a:endParaRPr lang="en-US"/>
          </a:p>
        </p:txBody>
      </p:sp>
    </p:spTree>
    <p:extLst>
      <p:ext uri="{BB962C8B-B14F-4D97-AF65-F5344CB8AC3E}">
        <p14:creationId xmlns:p14="http://schemas.microsoft.com/office/powerpoint/2010/main" val="296607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24</a:t>
            </a:fld>
            <a:endParaRPr lang="en-US"/>
          </a:p>
        </p:txBody>
      </p:sp>
    </p:spTree>
    <p:extLst>
      <p:ext uri="{BB962C8B-B14F-4D97-AF65-F5344CB8AC3E}">
        <p14:creationId xmlns:p14="http://schemas.microsoft.com/office/powerpoint/2010/main" val="930382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25</a:t>
            </a:fld>
            <a:endParaRPr lang="en-US"/>
          </a:p>
        </p:txBody>
      </p:sp>
    </p:spTree>
    <p:extLst>
      <p:ext uri="{BB962C8B-B14F-4D97-AF65-F5344CB8AC3E}">
        <p14:creationId xmlns:p14="http://schemas.microsoft.com/office/powerpoint/2010/main" val="4218625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26</a:t>
            </a:fld>
            <a:endParaRPr lang="en-US"/>
          </a:p>
        </p:txBody>
      </p:sp>
    </p:spTree>
    <p:extLst>
      <p:ext uri="{BB962C8B-B14F-4D97-AF65-F5344CB8AC3E}">
        <p14:creationId xmlns:p14="http://schemas.microsoft.com/office/powerpoint/2010/main" val="1142369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27</a:t>
            </a:fld>
            <a:endParaRPr lang="en-US"/>
          </a:p>
        </p:txBody>
      </p:sp>
    </p:spTree>
    <p:extLst>
      <p:ext uri="{BB962C8B-B14F-4D97-AF65-F5344CB8AC3E}">
        <p14:creationId xmlns:p14="http://schemas.microsoft.com/office/powerpoint/2010/main" val="200539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C7836-878F-4848-A923-E1DA58D5814E}" type="slidenum">
              <a:rPr lang="en-US" smtClean="0"/>
              <a:t>2</a:t>
            </a:fld>
            <a:endParaRPr lang="en-US"/>
          </a:p>
        </p:txBody>
      </p:sp>
    </p:spTree>
    <p:extLst>
      <p:ext uri="{BB962C8B-B14F-4D97-AF65-F5344CB8AC3E}">
        <p14:creationId xmlns:p14="http://schemas.microsoft.com/office/powerpoint/2010/main" val="1718061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28</a:t>
            </a:fld>
            <a:endParaRPr lang="en-US"/>
          </a:p>
        </p:txBody>
      </p:sp>
    </p:spTree>
    <p:extLst>
      <p:ext uri="{BB962C8B-B14F-4D97-AF65-F5344CB8AC3E}">
        <p14:creationId xmlns:p14="http://schemas.microsoft.com/office/powerpoint/2010/main" val="646175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29</a:t>
            </a:fld>
            <a:endParaRPr lang="en-US"/>
          </a:p>
        </p:txBody>
      </p:sp>
    </p:spTree>
    <p:extLst>
      <p:ext uri="{BB962C8B-B14F-4D97-AF65-F5344CB8AC3E}">
        <p14:creationId xmlns:p14="http://schemas.microsoft.com/office/powerpoint/2010/main" val="937331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30</a:t>
            </a:fld>
            <a:endParaRPr lang="en-US"/>
          </a:p>
        </p:txBody>
      </p:sp>
    </p:spTree>
    <p:extLst>
      <p:ext uri="{BB962C8B-B14F-4D97-AF65-F5344CB8AC3E}">
        <p14:creationId xmlns:p14="http://schemas.microsoft.com/office/powerpoint/2010/main" val="106972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31</a:t>
            </a:fld>
            <a:endParaRPr lang="en-US"/>
          </a:p>
        </p:txBody>
      </p:sp>
    </p:spTree>
    <p:extLst>
      <p:ext uri="{BB962C8B-B14F-4D97-AF65-F5344CB8AC3E}">
        <p14:creationId xmlns:p14="http://schemas.microsoft.com/office/powerpoint/2010/main" val="2030860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32</a:t>
            </a:fld>
            <a:endParaRPr lang="en-US"/>
          </a:p>
        </p:txBody>
      </p:sp>
    </p:spTree>
    <p:extLst>
      <p:ext uri="{BB962C8B-B14F-4D97-AF65-F5344CB8AC3E}">
        <p14:creationId xmlns:p14="http://schemas.microsoft.com/office/powerpoint/2010/main" val="863728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33</a:t>
            </a:fld>
            <a:endParaRPr lang="en-US"/>
          </a:p>
        </p:txBody>
      </p:sp>
    </p:spTree>
    <p:extLst>
      <p:ext uri="{BB962C8B-B14F-4D97-AF65-F5344CB8AC3E}">
        <p14:creationId xmlns:p14="http://schemas.microsoft.com/office/powerpoint/2010/main" val="1634914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34</a:t>
            </a:fld>
            <a:endParaRPr lang="en-US"/>
          </a:p>
        </p:txBody>
      </p:sp>
    </p:spTree>
    <p:extLst>
      <p:ext uri="{BB962C8B-B14F-4D97-AF65-F5344CB8AC3E}">
        <p14:creationId xmlns:p14="http://schemas.microsoft.com/office/powerpoint/2010/main" val="2525816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smtClean="0"/>
              <a:t>Max</a:t>
            </a:r>
            <a:endParaRPr lang="en-US" i="1" dirty="0"/>
          </a:p>
        </p:txBody>
      </p:sp>
      <p:sp>
        <p:nvSpPr>
          <p:cNvPr id="4" name="Slide Number Placeholder 3"/>
          <p:cNvSpPr>
            <a:spLocks noGrp="1"/>
          </p:cNvSpPr>
          <p:nvPr>
            <p:ph type="sldNum" sz="quarter" idx="10"/>
          </p:nvPr>
        </p:nvSpPr>
        <p:spPr/>
        <p:txBody>
          <a:bodyPr/>
          <a:lstStyle/>
          <a:p>
            <a:fld id="{20611EE0-5BDF-4E03-A5F1-0D9FC4556A87}" type="slidenum">
              <a:rPr lang="en-US" smtClean="0"/>
              <a:t>40</a:t>
            </a:fld>
            <a:endParaRPr lang="en-US"/>
          </a:p>
        </p:txBody>
      </p:sp>
    </p:spTree>
    <p:extLst>
      <p:ext uri="{BB962C8B-B14F-4D97-AF65-F5344CB8AC3E}">
        <p14:creationId xmlns:p14="http://schemas.microsoft.com/office/powerpoint/2010/main" val="420250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5C7836-878F-4848-A923-E1DA58D5814E}" type="slidenum">
              <a:rPr lang="en-US" smtClean="0"/>
              <a:t>3</a:t>
            </a:fld>
            <a:endParaRPr lang="en-US"/>
          </a:p>
        </p:txBody>
      </p:sp>
    </p:spTree>
    <p:extLst>
      <p:ext uri="{BB962C8B-B14F-4D97-AF65-F5344CB8AC3E}">
        <p14:creationId xmlns:p14="http://schemas.microsoft.com/office/powerpoint/2010/main" val="3016908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4</a:t>
            </a:fld>
            <a:endParaRPr lang="en-US"/>
          </a:p>
        </p:txBody>
      </p:sp>
    </p:spTree>
    <p:extLst>
      <p:ext uri="{BB962C8B-B14F-4D97-AF65-F5344CB8AC3E}">
        <p14:creationId xmlns:p14="http://schemas.microsoft.com/office/powerpoint/2010/main" val="230143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22F718-7B99-4FF5-8641-18ECBC9F49B6}" type="slidenum">
              <a:rPr lang="en-US" smtClean="0"/>
              <a:t>5</a:t>
            </a:fld>
            <a:endParaRPr lang="en-US" dirty="0"/>
          </a:p>
        </p:txBody>
      </p:sp>
    </p:spTree>
    <p:extLst>
      <p:ext uri="{BB962C8B-B14F-4D97-AF65-F5344CB8AC3E}">
        <p14:creationId xmlns:p14="http://schemas.microsoft.com/office/powerpoint/2010/main" val="67681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on governance, see: http://firstnet.gov/</a:t>
            </a:r>
            <a:endParaRPr lang="en-US" dirty="0"/>
          </a:p>
        </p:txBody>
      </p:sp>
      <p:sp>
        <p:nvSpPr>
          <p:cNvPr id="4" name="Slide Number Placeholder 3"/>
          <p:cNvSpPr>
            <a:spLocks noGrp="1"/>
          </p:cNvSpPr>
          <p:nvPr>
            <p:ph type="sldNum" sz="quarter" idx="10"/>
          </p:nvPr>
        </p:nvSpPr>
        <p:spPr/>
        <p:txBody>
          <a:bodyPr/>
          <a:lstStyle/>
          <a:p>
            <a:fld id="{555C7836-878F-4848-A923-E1DA58D5814E}" type="slidenum">
              <a:rPr lang="en-US" smtClean="0"/>
              <a:t>6</a:t>
            </a:fld>
            <a:endParaRPr lang="en-US"/>
          </a:p>
        </p:txBody>
      </p:sp>
    </p:spTree>
    <p:extLst>
      <p:ext uri="{BB962C8B-B14F-4D97-AF65-F5344CB8AC3E}">
        <p14:creationId xmlns:p14="http://schemas.microsoft.com/office/powerpoint/2010/main" val="1923237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7</a:t>
            </a:fld>
            <a:endParaRPr lang="en-US"/>
          </a:p>
        </p:txBody>
      </p:sp>
    </p:spTree>
    <p:extLst>
      <p:ext uri="{BB962C8B-B14F-4D97-AF65-F5344CB8AC3E}">
        <p14:creationId xmlns:p14="http://schemas.microsoft.com/office/powerpoint/2010/main" val="3707143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more, see:</a:t>
            </a:r>
            <a:r>
              <a:rPr lang="en-US" baseline="0" dirty="0" smtClean="0"/>
              <a:t> https://mdinterop-public.sharepoint.com/vision. </a:t>
            </a:r>
          </a:p>
          <a:p>
            <a:endParaRPr lang="en-US" dirty="0"/>
          </a:p>
        </p:txBody>
      </p:sp>
      <p:sp>
        <p:nvSpPr>
          <p:cNvPr id="4" name="Slide Number Placeholder 3"/>
          <p:cNvSpPr>
            <a:spLocks noGrp="1"/>
          </p:cNvSpPr>
          <p:nvPr>
            <p:ph type="sldNum" sz="quarter" idx="10"/>
          </p:nvPr>
        </p:nvSpPr>
        <p:spPr/>
        <p:txBody>
          <a:bodyPr/>
          <a:lstStyle/>
          <a:p>
            <a:fld id="{555C7836-878F-4848-A923-E1DA58D5814E}" type="slidenum">
              <a:rPr lang="en-US" smtClean="0"/>
              <a:t>8</a:t>
            </a:fld>
            <a:endParaRPr lang="en-US"/>
          </a:p>
        </p:txBody>
      </p:sp>
    </p:spTree>
    <p:extLst>
      <p:ext uri="{BB962C8B-B14F-4D97-AF65-F5344CB8AC3E}">
        <p14:creationId xmlns:p14="http://schemas.microsoft.com/office/powerpoint/2010/main" val="1111634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5C7836-878F-4848-A923-E1DA58D5814E}" type="slidenum">
              <a:rPr lang="en-US" smtClean="0"/>
              <a:t>9</a:t>
            </a:fld>
            <a:endParaRPr lang="en-US"/>
          </a:p>
        </p:txBody>
      </p:sp>
    </p:spTree>
    <p:extLst>
      <p:ext uri="{BB962C8B-B14F-4D97-AF65-F5344CB8AC3E}">
        <p14:creationId xmlns:p14="http://schemas.microsoft.com/office/powerpoint/2010/main" val="1471223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92" indent="0" algn="ctr">
              <a:buNone/>
              <a:defRPr sz="2000"/>
            </a:lvl2pPr>
            <a:lvl3pPr marL="914384" indent="0" algn="ctr">
              <a:buNone/>
              <a:defRPr sz="1801"/>
            </a:lvl3pPr>
            <a:lvl4pPr marL="1371576" indent="0" algn="ctr">
              <a:buNone/>
              <a:defRPr sz="1600"/>
            </a:lvl4pPr>
            <a:lvl5pPr marL="1828768" indent="0" algn="ctr">
              <a:buNone/>
              <a:defRPr sz="1600"/>
            </a:lvl5pPr>
            <a:lvl6pPr marL="2285960" indent="0" algn="ctr">
              <a:buNone/>
              <a:defRPr sz="1600"/>
            </a:lvl6pPr>
            <a:lvl7pPr marL="2743152" indent="0" algn="ctr">
              <a:buNone/>
              <a:defRPr sz="1600"/>
            </a:lvl7pPr>
            <a:lvl8pPr marL="3200344" indent="0" algn="ctr">
              <a:buNone/>
              <a:defRPr sz="1600"/>
            </a:lvl8pPr>
            <a:lvl9pPr marL="3657536"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C6EB61-062D-4706-9E65-45FAC83E24DF}" type="datetime1">
              <a:rPr lang="en-US" smtClean="0"/>
              <a:t>8/21/2014</a:t>
            </a:fld>
            <a:endParaRPr lang="en-US"/>
          </a:p>
        </p:txBody>
      </p:sp>
      <p:sp>
        <p:nvSpPr>
          <p:cNvPr id="5" name="Footer Placeholder 4"/>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6" name="Slide Number Placeholder 5"/>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242374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BD20A8-FEB0-4442-9645-225FC2FF8237}" type="datetime1">
              <a:rPr lang="en-US" smtClean="0"/>
              <a:t>8/21/2014</a:t>
            </a:fld>
            <a:endParaRPr lang="en-US"/>
          </a:p>
        </p:txBody>
      </p:sp>
      <p:sp>
        <p:nvSpPr>
          <p:cNvPr id="5" name="Footer Placeholder 4"/>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6" name="Slide Number Placeholder 5"/>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1620345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9C852D-F272-4411-8C5A-5323DABDACD5}" type="datetime1">
              <a:rPr lang="en-US" smtClean="0"/>
              <a:t>8/21/2014</a:t>
            </a:fld>
            <a:endParaRPr lang="en-US"/>
          </a:p>
        </p:txBody>
      </p:sp>
      <p:sp>
        <p:nvSpPr>
          <p:cNvPr id="5" name="Footer Placeholder 4"/>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6" name="Slide Number Placeholder 5"/>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4026141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E08BC7-EC08-4B2C-B9CD-7E00DF3EAD5D}" type="datetime1">
              <a:rPr lang="en-US" smtClean="0"/>
              <a:t>8/21/2014</a:t>
            </a:fld>
            <a:endParaRPr lang="en-US"/>
          </a:p>
        </p:txBody>
      </p:sp>
      <p:sp>
        <p:nvSpPr>
          <p:cNvPr id="5" name="Footer Placeholder 4"/>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6" name="Slide Number Placeholder 5"/>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1867682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192" indent="0">
              <a:buNone/>
              <a:defRPr sz="2000">
                <a:solidFill>
                  <a:schemeClr val="tx1">
                    <a:tint val="75000"/>
                  </a:schemeClr>
                </a:solidFill>
              </a:defRPr>
            </a:lvl2pPr>
            <a:lvl3pPr marL="914384" indent="0">
              <a:buNone/>
              <a:defRPr sz="1801">
                <a:solidFill>
                  <a:schemeClr val="tx1">
                    <a:tint val="75000"/>
                  </a:schemeClr>
                </a:solidFill>
              </a:defRPr>
            </a:lvl3pPr>
            <a:lvl4pPr marL="1371576" indent="0">
              <a:buNone/>
              <a:defRPr sz="1600">
                <a:solidFill>
                  <a:schemeClr val="tx1">
                    <a:tint val="75000"/>
                  </a:schemeClr>
                </a:solidFill>
              </a:defRPr>
            </a:lvl4pPr>
            <a:lvl5pPr marL="1828768" indent="0">
              <a:buNone/>
              <a:defRPr sz="1600">
                <a:solidFill>
                  <a:schemeClr val="tx1">
                    <a:tint val="75000"/>
                  </a:schemeClr>
                </a:solidFill>
              </a:defRPr>
            </a:lvl5pPr>
            <a:lvl6pPr marL="2285960" indent="0">
              <a:buNone/>
              <a:defRPr sz="1600">
                <a:solidFill>
                  <a:schemeClr val="tx1">
                    <a:tint val="75000"/>
                  </a:schemeClr>
                </a:solidFill>
              </a:defRPr>
            </a:lvl6pPr>
            <a:lvl7pPr marL="2743152" indent="0">
              <a:buNone/>
              <a:defRPr sz="1600">
                <a:solidFill>
                  <a:schemeClr val="tx1">
                    <a:tint val="75000"/>
                  </a:schemeClr>
                </a:solidFill>
              </a:defRPr>
            </a:lvl7pPr>
            <a:lvl8pPr marL="3200344" indent="0">
              <a:buNone/>
              <a:defRPr sz="1600">
                <a:solidFill>
                  <a:schemeClr val="tx1">
                    <a:tint val="75000"/>
                  </a:schemeClr>
                </a:solidFill>
              </a:defRPr>
            </a:lvl8pPr>
            <a:lvl9pPr marL="3657536"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BB53A4-25D6-413A-B858-C7C6144FB829}" type="datetime1">
              <a:rPr lang="en-US" smtClean="0"/>
              <a:t>8/21/2014</a:t>
            </a:fld>
            <a:endParaRPr lang="en-US"/>
          </a:p>
        </p:txBody>
      </p:sp>
      <p:sp>
        <p:nvSpPr>
          <p:cNvPr id="5" name="Footer Placeholder 4"/>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6" name="Slide Number Placeholder 5"/>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3339945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1"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87379CD-8C5B-4160-BD60-1383B3A41785}" type="datetime1">
              <a:rPr lang="en-US" smtClean="0"/>
              <a:t>8/21/2014</a:t>
            </a:fld>
            <a:endParaRPr lang="en-US"/>
          </a:p>
        </p:txBody>
      </p:sp>
      <p:sp>
        <p:nvSpPr>
          <p:cNvPr id="6" name="Footer Placeholder 5"/>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7" name="Slide Number Placeholder 6"/>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307884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6"/>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92" indent="0">
              <a:buNone/>
              <a:defRPr sz="2000" b="1"/>
            </a:lvl2pPr>
            <a:lvl3pPr marL="914384" indent="0">
              <a:buNone/>
              <a:defRPr sz="1801"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7" cy="823912"/>
          </a:xfrm>
        </p:spPr>
        <p:txBody>
          <a:bodyPr anchor="b"/>
          <a:lstStyle>
            <a:lvl1pPr marL="0" indent="0">
              <a:buNone/>
              <a:defRPr sz="2400" b="1"/>
            </a:lvl1pPr>
            <a:lvl2pPr marL="457192" indent="0">
              <a:buNone/>
              <a:defRPr sz="2000" b="1"/>
            </a:lvl2pPr>
            <a:lvl3pPr marL="914384" indent="0">
              <a:buNone/>
              <a:defRPr sz="1801" b="1"/>
            </a:lvl3pPr>
            <a:lvl4pPr marL="1371576" indent="0">
              <a:buNone/>
              <a:defRPr sz="1600" b="1"/>
            </a:lvl4pPr>
            <a:lvl5pPr marL="1828768" indent="0">
              <a:buNone/>
              <a:defRPr sz="1600" b="1"/>
            </a:lvl5pPr>
            <a:lvl6pPr marL="2285960" indent="0">
              <a:buNone/>
              <a:defRPr sz="1600" b="1"/>
            </a:lvl6pPr>
            <a:lvl7pPr marL="2743152" indent="0">
              <a:buNone/>
              <a:defRPr sz="1600" b="1"/>
            </a:lvl7pPr>
            <a:lvl8pPr marL="3200344" indent="0">
              <a:buNone/>
              <a:defRPr sz="1600" b="1"/>
            </a:lvl8pPr>
            <a:lvl9pPr marL="365753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B3F2A5-EBC1-460F-8A9D-FA7F376AC359}" type="datetime1">
              <a:rPr lang="en-US" smtClean="0"/>
              <a:t>8/21/2014</a:t>
            </a:fld>
            <a:endParaRPr lang="en-US"/>
          </a:p>
        </p:txBody>
      </p:sp>
      <p:sp>
        <p:nvSpPr>
          <p:cNvPr id="8" name="Footer Placeholder 7"/>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9" name="Slide Number Placeholder 8"/>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3257735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185BBF-AD13-4773-AB0D-AD8C61E14030}" type="datetime1">
              <a:rPr lang="en-US" smtClean="0"/>
              <a:t>8/21/2014</a:t>
            </a:fld>
            <a:endParaRPr lang="en-US"/>
          </a:p>
        </p:txBody>
      </p:sp>
      <p:sp>
        <p:nvSpPr>
          <p:cNvPr id="4" name="Footer Placeholder 3"/>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5" name="Slide Number Placeholder 4"/>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1905697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79949-001E-40BF-A2DB-3A63D5A9DC49}" type="datetime1">
              <a:rPr lang="en-US" smtClean="0"/>
              <a:t>8/21/2014</a:t>
            </a:fld>
            <a:endParaRPr lang="en-US"/>
          </a:p>
        </p:txBody>
      </p:sp>
      <p:sp>
        <p:nvSpPr>
          <p:cNvPr id="3" name="Footer Placeholder 2"/>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4" name="Slide Number Placeholder 3"/>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53665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7"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92" indent="0">
              <a:buNone/>
              <a:defRPr sz="1401"/>
            </a:lvl2pPr>
            <a:lvl3pPr marL="914384" indent="0">
              <a:buNone/>
              <a:defRPr sz="1200"/>
            </a:lvl3pPr>
            <a:lvl4pPr marL="1371576" indent="0">
              <a:buNone/>
              <a:defRPr sz="1001"/>
            </a:lvl4pPr>
            <a:lvl5pPr marL="1828768" indent="0">
              <a:buNone/>
              <a:defRPr sz="1001"/>
            </a:lvl5pPr>
            <a:lvl6pPr marL="2285960" indent="0">
              <a:buNone/>
              <a:defRPr sz="1001"/>
            </a:lvl6pPr>
            <a:lvl7pPr marL="2743152" indent="0">
              <a:buNone/>
              <a:defRPr sz="1001"/>
            </a:lvl7pPr>
            <a:lvl8pPr marL="3200344" indent="0">
              <a:buNone/>
              <a:defRPr sz="1001"/>
            </a:lvl8pPr>
            <a:lvl9pPr marL="3657536"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3C1BAC-B320-4EFD-8DF5-D5F26FEE6003}" type="datetime1">
              <a:rPr lang="en-US" smtClean="0"/>
              <a:t>8/21/2014</a:t>
            </a:fld>
            <a:endParaRPr lang="en-US"/>
          </a:p>
        </p:txBody>
      </p:sp>
      <p:sp>
        <p:nvSpPr>
          <p:cNvPr id="6" name="Footer Placeholder 5"/>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7" name="Slide Number Placeholder 6"/>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27574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7" y="987426"/>
            <a:ext cx="6172201" cy="4873625"/>
          </a:xfrm>
        </p:spPr>
        <p:txBody>
          <a:bodyPr anchor="t"/>
          <a:lstStyle>
            <a:lvl1pPr marL="0" indent="0">
              <a:buNone/>
              <a:defRPr sz="3200"/>
            </a:lvl1pPr>
            <a:lvl2pPr marL="457192" indent="0">
              <a:buNone/>
              <a:defRPr sz="2800"/>
            </a:lvl2pPr>
            <a:lvl3pPr marL="914384" indent="0">
              <a:buNone/>
              <a:defRPr sz="2400"/>
            </a:lvl3pPr>
            <a:lvl4pPr marL="1371576" indent="0">
              <a:buNone/>
              <a:defRPr sz="2000"/>
            </a:lvl4pPr>
            <a:lvl5pPr marL="1828768" indent="0">
              <a:buNone/>
              <a:defRPr sz="2000"/>
            </a:lvl5pPr>
            <a:lvl6pPr marL="2285960" indent="0">
              <a:buNone/>
              <a:defRPr sz="2000"/>
            </a:lvl6pPr>
            <a:lvl7pPr marL="2743152" indent="0">
              <a:buNone/>
              <a:defRPr sz="2000"/>
            </a:lvl7pPr>
            <a:lvl8pPr marL="3200344" indent="0">
              <a:buNone/>
              <a:defRPr sz="2000"/>
            </a:lvl8pPr>
            <a:lvl9pPr marL="3657536"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92" indent="0">
              <a:buNone/>
              <a:defRPr sz="1401"/>
            </a:lvl2pPr>
            <a:lvl3pPr marL="914384" indent="0">
              <a:buNone/>
              <a:defRPr sz="1200"/>
            </a:lvl3pPr>
            <a:lvl4pPr marL="1371576" indent="0">
              <a:buNone/>
              <a:defRPr sz="1001"/>
            </a:lvl4pPr>
            <a:lvl5pPr marL="1828768" indent="0">
              <a:buNone/>
              <a:defRPr sz="1001"/>
            </a:lvl5pPr>
            <a:lvl6pPr marL="2285960" indent="0">
              <a:buNone/>
              <a:defRPr sz="1001"/>
            </a:lvl6pPr>
            <a:lvl7pPr marL="2743152" indent="0">
              <a:buNone/>
              <a:defRPr sz="1001"/>
            </a:lvl7pPr>
            <a:lvl8pPr marL="3200344" indent="0">
              <a:buNone/>
              <a:defRPr sz="1001"/>
            </a:lvl8pPr>
            <a:lvl9pPr marL="3657536" indent="0">
              <a:buNone/>
              <a:defRPr sz="100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7003C9-36A1-4258-B086-72C5F1289BE3}" type="datetime1">
              <a:rPr lang="en-US" smtClean="0"/>
              <a:t>8/21/2014</a:t>
            </a:fld>
            <a:endParaRPr lang="en-US"/>
          </a:p>
        </p:txBody>
      </p:sp>
      <p:sp>
        <p:nvSpPr>
          <p:cNvPr id="6" name="Footer Placeholder 5"/>
          <p:cNvSpPr>
            <a:spLocks noGrp="1"/>
          </p:cNvSpPr>
          <p:nvPr>
            <p:ph type="ftr" sz="quarter" idx="11"/>
          </p:nvPr>
        </p:nvSpPr>
        <p:spPr/>
        <p:txBody>
          <a:bodyPr/>
          <a:lstStyle/>
          <a:p>
            <a:r>
              <a:rPr lang="en-US" smtClean="0"/>
              <a:t>this package is PUBLIC SAFETY SENSITIVE and is NOT FOR PUBLIC DISTRIBUTION</a:t>
            </a:r>
            <a:endParaRPr lang="en-US"/>
          </a:p>
        </p:txBody>
      </p:sp>
      <p:sp>
        <p:nvSpPr>
          <p:cNvPr id="7" name="Slide Number Placeholder 6"/>
          <p:cNvSpPr>
            <a:spLocks noGrp="1"/>
          </p:cNvSpPr>
          <p:nvPr>
            <p:ph type="sldNum" sz="quarter" idx="12"/>
          </p:nvPr>
        </p:nvSpPr>
        <p:spPr/>
        <p:txBody>
          <a:bodyPr/>
          <a:lstStyle/>
          <a:p>
            <a:fld id="{93A4EFA3-BE53-47C3-BA90-9CDEB1A19450}" type="slidenum">
              <a:rPr lang="en-US" smtClean="0"/>
              <a:t>‹#›</a:t>
            </a:fld>
            <a:endParaRPr lang="en-US"/>
          </a:p>
        </p:txBody>
      </p:sp>
    </p:spTree>
    <p:extLst>
      <p:ext uri="{BB962C8B-B14F-4D97-AF65-F5344CB8AC3E}">
        <p14:creationId xmlns:p14="http://schemas.microsoft.com/office/powerpoint/2010/main" val="617369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C787F-99D1-43C3-BDB8-8528D0B3F40A}" type="datetime1">
              <a:rPr lang="en-US" smtClean="0"/>
              <a:t>8/21/2014</a:t>
            </a:fld>
            <a:endParaRPr lang="en-US"/>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this package is PUBLIC SAFETY SENSITIVE and is NOT FOR PUBLIC DISTRIBUTION</a:t>
            </a:r>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4EFA3-BE53-47C3-BA90-9CDEB1A19450}" type="slidenum">
              <a:rPr lang="en-US" smtClean="0"/>
              <a:t>‹#›</a:t>
            </a:fld>
            <a:endParaRPr lang="en-US"/>
          </a:p>
        </p:txBody>
      </p:sp>
    </p:spTree>
    <p:extLst>
      <p:ext uri="{BB962C8B-B14F-4D97-AF65-F5344CB8AC3E}">
        <p14:creationId xmlns:p14="http://schemas.microsoft.com/office/powerpoint/2010/main" val="373701483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38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89" indent="-228597" algn="l" defTabSz="9143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7" algn="l" defTabSz="9143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65"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57"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49"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41"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3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84" rtl="0" eaLnBrk="1" latinLnBrk="0" hangingPunct="1">
        <a:defRPr sz="1801" kern="1200">
          <a:solidFill>
            <a:schemeClr val="tx1"/>
          </a:solidFill>
          <a:latin typeface="+mn-lt"/>
          <a:ea typeface="+mn-ea"/>
          <a:cs typeface="+mn-cs"/>
        </a:defRPr>
      </a:lvl1pPr>
      <a:lvl2pPr marL="457192" algn="l" defTabSz="914384" rtl="0" eaLnBrk="1" latinLnBrk="0" hangingPunct="1">
        <a:defRPr sz="1801" kern="1200">
          <a:solidFill>
            <a:schemeClr val="tx1"/>
          </a:solidFill>
          <a:latin typeface="+mn-lt"/>
          <a:ea typeface="+mn-ea"/>
          <a:cs typeface="+mn-cs"/>
        </a:defRPr>
      </a:lvl2pPr>
      <a:lvl3pPr marL="914384" algn="l" defTabSz="914384" rtl="0" eaLnBrk="1" latinLnBrk="0" hangingPunct="1">
        <a:defRPr sz="1801" kern="1200">
          <a:solidFill>
            <a:schemeClr val="tx1"/>
          </a:solidFill>
          <a:latin typeface="+mn-lt"/>
          <a:ea typeface="+mn-ea"/>
          <a:cs typeface="+mn-cs"/>
        </a:defRPr>
      </a:lvl3pPr>
      <a:lvl4pPr marL="1371576" algn="l" defTabSz="914384" rtl="0" eaLnBrk="1" latinLnBrk="0" hangingPunct="1">
        <a:defRPr sz="1801" kern="1200">
          <a:solidFill>
            <a:schemeClr val="tx1"/>
          </a:solidFill>
          <a:latin typeface="+mn-lt"/>
          <a:ea typeface="+mn-ea"/>
          <a:cs typeface="+mn-cs"/>
        </a:defRPr>
      </a:lvl4pPr>
      <a:lvl5pPr marL="1828768" algn="l" defTabSz="914384" rtl="0" eaLnBrk="1" latinLnBrk="0" hangingPunct="1">
        <a:defRPr sz="1801" kern="1200">
          <a:solidFill>
            <a:schemeClr val="tx1"/>
          </a:solidFill>
          <a:latin typeface="+mn-lt"/>
          <a:ea typeface="+mn-ea"/>
          <a:cs typeface="+mn-cs"/>
        </a:defRPr>
      </a:lvl5pPr>
      <a:lvl6pPr marL="2285960" algn="l" defTabSz="914384" rtl="0" eaLnBrk="1" latinLnBrk="0" hangingPunct="1">
        <a:defRPr sz="1801" kern="1200">
          <a:solidFill>
            <a:schemeClr val="tx1"/>
          </a:solidFill>
          <a:latin typeface="+mn-lt"/>
          <a:ea typeface="+mn-ea"/>
          <a:cs typeface="+mn-cs"/>
        </a:defRPr>
      </a:lvl6pPr>
      <a:lvl7pPr marL="2743152" algn="l" defTabSz="914384" rtl="0" eaLnBrk="1" latinLnBrk="0" hangingPunct="1">
        <a:defRPr sz="1801" kern="1200">
          <a:solidFill>
            <a:schemeClr val="tx1"/>
          </a:solidFill>
          <a:latin typeface="+mn-lt"/>
          <a:ea typeface="+mn-ea"/>
          <a:cs typeface="+mn-cs"/>
        </a:defRPr>
      </a:lvl7pPr>
      <a:lvl8pPr marL="3200344" algn="l" defTabSz="914384" rtl="0" eaLnBrk="1" latinLnBrk="0" hangingPunct="1">
        <a:defRPr sz="1801" kern="1200">
          <a:solidFill>
            <a:schemeClr val="tx1"/>
          </a:solidFill>
          <a:latin typeface="+mn-lt"/>
          <a:ea typeface="+mn-ea"/>
          <a:cs typeface="+mn-cs"/>
        </a:defRPr>
      </a:lvl8pPr>
      <a:lvl9pPr marL="3657536" algn="l" defTabSz="91438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mdinterop-public.sharepoint.com/proces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www.dhs.gov/about-office-emergency-communications"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mdinterop-public.sharepoint.com/process" TargetMode="Externa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mdinterop-public.sharepoint.com/process" TargetMode="External"/><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7.emf"/><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mdinterop-public.sharepoint.com/proces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ttendee.gotowebinar.com/register/817801061709218713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mdinterop-public.sharepoint.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mdinterop-public.sharepoint.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mdinterop-public.sharepoint.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mdinterop-public.sharepoint.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hyperlink" Target="http://mdinterop-public.sharepoint.com/" TargetMode="External"/><Relationship Id="rId5" Type="http://schemas.openxmlformats.org/officeDocument/2006/relationships/image" Target="../media/image29.png"/><Relationship Id="rId4"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hyperlink" Target="http://mdinterop-public.sharepoint.com/" TargetMode="External"/><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mdinterop-public.sharepoint.com/" TargetMode="Externa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3" Type="http://schemas.openxmlformats.org/officeDocument/2006/relationships/hyperlink" Target="mailto:info@mdinterop.onmicrosoft.com"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twitter.com/MDInterop" TargetMode="External"/><Relationship Id="rId4" Type="http://schemas.openxmlformats.org/officeDocument/2006/relationships/hyperlink" Target="http://mdinterop-public.sharepoint.com/"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9.png"/><Relationship Id="rId4" Type="http://schemas.openxmlformats.org/officeDocument/2006/relationships/diagramData" Target="../diagrams/data1.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firstnet.gov/"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90337" y="13447"/>
            <a:ext cx="8001663" cy="1057429"/>
          </a:xfrm>
          <a:prstGeom prst="rect">
            <a:avLst/>
          </a:prstGeom>
        </p:spPr>
      </p:pic>
      <p:sp>
        <p:nvSpPr>
          <p:cNvPr id="15" name="Subtitle 2"/>
          <p:cNvSpPr>
            <a:spLocks noGrp="1"/>
          </p:cNvSpPr>
          <p:nvPr>
            <p:ph type="subTitle" idx="1"/>
          </p:nvPr>
        </p:nvSpPr>
        <p:spPr>
          <a:xfrm>
            <a:off x="4382614" y="1119814"/>
            <a:ext cx="8001663" cy="4177198"/>
          </a:xfrm>
        </p:spPr>
        <p:txBody>
          <a:bodyPr>
            <a:normAutofit lnSpcReduction="10000"/>
          </a:bodyPr>
          <a:lstStyle/>
          <a:p>
            <a:r>
              <a:rPr lang="en-US" dirty="0"/>
              <a:t>This package contains information that will be helpful in preparing for the FirstNet consultation meeting to occur </a:t>
            </a:r>
            <a:endParaRPr lang="en-US" dirty="0" smtClean="0"/>
          </a:p>
          <a:p>
            <a:r>
              <a:rPr lang="en-US" dirty="0" smtClean="0"/>
              <a:t>July </a:t>
            </a:r>
            <a:r>
              <a:rPr lang="en-US" dirty="0"/>
              <a:t>29</a:t>
            </a:r>
            <a:r>
              <a:rPr lang="en-US" baseline="30000" dirty="0"/>
              <a:t>th</a:t>
            </a:r>
            <a:r>
              <a:rPr lang="en-US" dirty="0"/>
              <a:t>, </a:t>
            </a:r>
            <a:r>
              <a:rPr lang="en-US" dirty="0" smtClean="0"/>
              <a:t>2014</a:t>
            </a:r>
          </a:p>
          <a:p>
            <a:pPr algn="l"/>
            <a:r>
              <a:rPr lang="en-US" dirty="0" smtClean="0"/>
              <a:t>The First 3 Sections are geared to all participants</a:t>
            </a:r>
          </a:p>
          <a:p>
            <a:pPr algn="l"/>
            <a:endParaRPr lang="en-US" dirty="0" smtClean="0"/>
          </a:p>
          <a:p>
            <a:pPr algn="l"/>
            <a:endParaRPr lang="en-US" dirty="0"/>
          </a:p>
          <a:p>
            <a:pPr algn="l"/>
            <a:r>
              <a:rPr lang="en-US" dirty="0" smtClean="0"/>
              <a:t>The Next Two Sections are more Technical</a:t>
            </a:r>
          </a:p>
          <a:p>
            <a:pPr algn="l"/>
            <a:endParaRPr lang="en-US" dirty="0" smtClean="0"/>
          </a:p>
          <a:p>
            <a:pPr algn="l"/>
            <a:endParaRPr lang="en-US" dirty="0"/>
          </a:p>
          <a:p>
            <a:pPr algn="l"/>
            <a:r>
              <a:rPr lang="en-US" dirty="0" smtClean="0"/>
              <a:t>The Last Section is Policy and Finance </a:t>
            </a:r>
            <a:endParaRPr lang="en-US" dirty="0"/>
          </a:p>
          <a:p>
            <a:endParaRPr lang="en-US" dirty="0"/>
          </a:p>
        </p:txBody>
      </p:sp>
      <p:sp>
        <p:nvSpPr>
          <p:cNvPr id="16" name="Rectangle 15"/>
          <p:cNvSpPr/>
          <p:nvPr/>
        </p:nvSpPr>
        <p:spPr>
          <a:xfrm>
            <a:off x="0" y="149598"/>
            <a:ext cx="3972129" cy="778213"/>
          </a:xfrm>
          <a:prstGeom prst="rect">
            <a:avLst/>
          </a:prstGeom>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FirstNet </a:t>
            </a:r>
            <a:r>
              <a:rPr lang="en-US" sz="3600" dirty="0"/>
              <a:t>Basics</a:t>
            </a:r>
          </a:p>
        </p:txBody>
      </p:sp>
      <p:sp>
        <p:nvSpPr>
          <p:cNvPr id="17" name="Rectangle 16"/>
          <p:cNvSpPr/>
          <p:nvPr/>
        </p:nvSpPr>
        <p:spPr>
          <a:xfrm>
            <a:off x="-3" y="1039501"/>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sp>
        <p:nvSpPr>
          <p:cNvPr id="18" name="Rectangle 17"/>
          <p:cNvSpPr/>
          <p:nvPr/>
        </p:nvSpPr>
        <p:spPr>
          <a:xfrm>
            <a:off x="-4" y="1929404"/>
            <a:ext cx="3972129" cy="778213"/>
          </a:xfrm>
          <a:prstGeom prst="rect">
            <a:avLst/>
          </a:prstGeom>
          <a:solidFill>
            <a:schemeClr val="accent6"/>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Need for FirstNet</a:t>
            </a:r>
            <a:endParaRPr lang="en-US" sz="3600" dirty="0"/>
          </a:p>
        </p:txBody>
      </p:sp>
      <p:sp>
        <p:nvSpPr>
          <p:cNvPr id="19" name="Rectangle 18"/>
          <p:cNvSpPr/>
          <p:nvPr/>
        </p:nvSpPr>
        <p:spPr>
          <a:xfrm>
            <a:off x="-5" y="2819307"/>
            <a:ext cx="3972129" cy="778213"/>
          </a:xfrm>
          <a:prstGeom prst="rect">
            <a:avLst/>
          </a:prstGeom>
          <a:solidFill>
            <a:srgbClr val="7030A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LTE Basics</a:t>
            </a:r>
            <a:endParaRPr lang="en-US" sz="3600" dirty="0"/>
          </a:p>
        </p:txBody>
      </p:sp>
      <p:sp>
        <p:nvSpPr>
          <p:cNvPr id="20" name="Rectangle 19"/>
          <p:cNvSpPr/>
          <p:nvPr/>
        </p:nvSpPr>
        <p:spPr>
          <a:xfrm>
            <a:off x="-6" y="3709210"/>
            <a:ext cx="3972129" cy="778213"/>
          </a:xfrm>
          <a:prstGeom prst="rect">
            <a:avLst/>
          </a:prstGeom>
          <a:solidFill>
            <a:schemeClr val="tx1">
              <a:lumMod val="75000"/>
              <a:lumOff val="25000"/>
            </a:schemeClr>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Coverage Work</a:t>
            </a:r>
            <a:endParaRPr lang="en-US" sz="3600" dirty="0"/>
          </a:p>
        </p:txBody>
      </p:sp>
      <p:sp>
        <p:nvSpPr>
          <p:cNvPr id="21" name="Rectangle 20"/>
          <p:cNvSpPr/>
          <p:nvPr/>
        </p:nvSpPr>
        <p:spPr>
          <a:xfrm>
            <a:off x="0" y="4599113"/>
            <a:ext cx="3972129" cy="778213"/>
          </a:xfrm>
          <a:prstGeom prst="rect">
            <a:avLst/>
          </a:prstGeom>
          <a:solidFill>
            <a:srgbClr val="C0000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PPP Possibilities</a:t>
            </a:r>
            <a:endParaRPr lang="en-US" sz="3600" dirty="0"/>
          </a:p>
        </p:txBody>
      </p:sp>
      <p:sp>
        <p:nvSpPr>
          <p:cNvPr id="22" name="Right Brace 21"/>
          <p:cNvSpPr/>
          <p:nvPr/>
        </p:nvSpPr>
        <p:spPr>
          <a:xfrm>
            <a:off x="3971502" y="167526"/>
            <a:ext cx="271313" cy="2558019"/>
          </a:xfrm>
          <a:prstGeom prst="rightBrace">
            <a:avLst>
              <a:gd name="adj1" fmla="val 63403"/>
              <a:gd name="adj2" fmla="val 87381"/>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p:cNvSpPr/>
          <p:nvPr/>
        </p:nvSpPr>
        <p:spPr>
          <a:xfrm>
            <a:off x="3971502" y="2819308"/>
            <a:ext cx="274824" cy="1668116"/>
          </a:xfrm>
          <a:prstGeom prst="rightBrace">
            <a:avLst>
              <a:gd name="adj1" fmla="val 51826"/>
              <a:gd name="adj2" fmla="val 5322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p:cNvSpPr/>
          <p:nvPr/>
        </p:nvSpPr>
        <p:spPr>
          <a:xfrm>
            <a:off x="3998375" y="4599113"/>
            <a:ext cx="247951" cy="778213"/>
          </a:xfrm>
          <a:prstGeom prst="rightBrace">
            <a:avLst>
              <a:gd name="adj1" fmla="val 39668"/>
              <a:gd name="adj2" fmla="val 3924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9579835" y="3501896"/>
            <a:ext cx="2478052" cy="2455233"/>
          </a:xfrm>
          <a:prstGeom prst="rect">
            <a:avLst/>
          </a:prstGeom>
          <a:scene3d>
            <a:camera prst="orthographicFront"/>
            <a:lightRig rig="chilly" dir="t"/>
          </a:scene3d>
          <a:sp3d extrusionH="76200" prstMaterial="dkEdge">
            <a:extrusionClr>
              <a:schemeClr val="bg1"/>
            </a:extrusionClr>
          </a:sp3d>
        </p:spPr>
      </p:pic>
      <p:sp>
        <p:nvSpPr>
          <p:cNvPr id="29" name="Title 1"/>
          <p:cNvSpPr txBox="1">
            <a:spLocks/>
          </p:cNvSpPr>
          <p:nvPr/>
        </p:nvSpPr>
        <p:spPr>
          <a:xfrm>
            <a:off x="4190334" y="6724"/>
            <a:ext cx="8001666" cy="1075356"/>
          </a:xfrm>
          <a:prstGeom prst="rect">
            <a:avLst/>
          </a:prstGeom>
          <a:gradFill flip="none" rotWithShape="1">
            <a:gsLst>
              <a:gs pos="0">
                <a:schemeClr val="bg1">
                  <a:alpha val="80000"/>
                </a:schemeClr>
              </a:gs>
              <a:gs pos="29000">
                <a:schemeClr val="bg1">
                  <a:alpha val="90000"/>
                </a:schemeClr>
              </a:gs>
              <a:gs pos="69000">
                <a:schemeClr val="bg1">
                  <a:alpha val="93000"/>
                </a:schemeClr>
              </a:gs>
              <a:gs pos="97000">
                <a:schemeClr val="bg1">
                  <a:alpha val="60000"/>
                </a:schemeClr>
              </a:gs>
            </a:gsLst>
            <a:path path="circle">
              <a:fillToRect l="100000" t="100000"/>
            </a:path>
            <a:tileRect r="-100000" b="-100000"/>
          </a:gradFill>
        </p:spPr>
        <p:txBody>
          <a:bodyPr vert="horz" lIns="91440" tIns="45720" rIns="91440" bIns="45720" rtlCol="0" anchor="ctr">
            <a:normAutofit fontScale="90000"/>
            <a:scene3d>
              <a:camera prst="orthographicFront"/>
              <a:lightRig rig="threePt" dir="t"/>
            </a:scene3d>
            <a:sp3d>
              <a:bevelB w="38100" h="38100"/>
            </a:sp3d>
          </a:bodyPr>
          <a:lstStyle>
            <a:lvl1pPr algn="l" defTabSz="91438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glow rad="63500">
                    <a:schemeClr val="bg1">
                      <a:alpha val="40000"/>
                    </a:schemeClr>
                  </a:glow>
                </a:effectLst>
                <a:latin typeface="Segoe UI" panose="020B0502040204020203" pitchFamily="34" charset="0"/>
                <a:cs typeface="Segoe UI" panose="020B0502040204020203" pitchFamily="34" charset="0"/>
              </a:rPr>
              <a:t>FirstNet Consultation Prep Pack</a:t>
            </a:r>
            <a:endParaRPr lang="en-US" b="1" dirty="0">
              <a:effectLst>
                <a:glow rad="63500">
                  <a:schemeClr val="bg1">
                    <a:alpha val="40000"/>
                  </a:schemeClr>
                </a:glow>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638199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sp>
        <p:nvSpPr>
          <p:cNvPr id="2" name="TextBox 1"/>
          <p:cNvSpPr txBox="1"/>
          <p:nvPr/>
        </p:nvSpPr>
        <p:spPr>
          <a:xfrm>
            <a:off x="2779295" y="5823002"/>
            <a:ext cx="6068136" cy="461665"/>
          </a:xfrm>
          <a:prstGeom prst="rect">
            <a:avLst/>
          </a:prstGeom>
          <a:noFill/>
        </p:spPr>
        <p:txBody>
          <a:bodyPr wrap="none" rtlCol="0">
            <a:spAutoFit/>
          </a:bodyPr>
          <a:lstStyle/>
          <a:p>
            <a:r>
              <a:rPr lang="en-US" sz="1200" dirty="0"/>
              <a:t>For more on the consultation process, see: </a:t>
            </a:r>
            <a:r>
              <a:rPr lang="en-US" sz="1200" dirty="0">
                <a:hlinkClick r:id="rId3"/>
              </a:rPr>
              <a:t>https</a:t>
            </a:r>
            <a:r>
              <a:rPr lang="en-US" sz="1200" dirty="0" smtClean="0">
                <a:hlinkClick r:id="rId3"/>
              </a:rPr>
              <a:t>://mdinterop-public.sharepoint.com/process. </a:t>
            </a:r>
            <a:endParaRPr lang="en-US" sz="1200" dirty="0"/>
          </a:p>
          <a:p>
            <a:endParaRPr lang="en-US" sz="1200" dirty="0"/>
          </a:p>
        </p:txBody>
      </p:sp>
      <p:sp>
        <p:nvSpPr>
          <p:cNvPr id="5" name="Content Placeholder 2"/>
          <p:cNvSpPr>
            <a:spLocks noGrp="1"/>
          </p:cNvSpPr>
          <p:nvPr>
            <p:ph idx="1"/>
          </p:nvPr>
        </p:nvSpPr>
        <p:spPr>
          <a:xfrm>
            <a:off x="769376" y="1471664"/>
            <a:ext cx="10515600" cy="4351338"/>
          </a:xfrm>
        </p:spPr>
        <p:txBody>
          <a:bodyPr>
            <a:normAutofit fontScale="92500" lnSpcReduction="10000"/>
          </a:bodyPr>
          <a:lstStyle/>
          <a:p>
            <a:pPr marL="0" indent="0">
              <a:buNone/>
            </a:pPr>
            <a:r>
              <a:rPr lang="en-US" b="1" dirty="0"/>
              <a:t>Key Points:</a:t>
            </a:r>
            <a:endParaRPr lang="en-US" dirty="0" smtClean="0"/>
          </a:p>
          <a:p>
            <a:pPr marL="971542" lvl="1" indent="-514350">
              <a:buFont typeface="+mj-lt"/>
              <a:buAutoNum type="arabicPeriod"/>
            </a:pPr>
            <a:endParaRPr lang="en-US" dirty="0" smtClean="0"/>
          </a:p>
          <a:p>
            <a:pPr marL="971542" lvl="1" indent="-514350">
              <a:buFont typeface="+mj-lt"/>
              <a:buAutoNum type="arabicPeriod"/>
            </a:pPr>
            <a:r>
              <a:rPr lang="en-US" dirty="0" smtClean="0"/>
              <a:t>FirstNet will be designing a </a:t>
            </a:r>
          </a:p>
          <a:p>
            <a:pPr marL="457192" lvl="1" indent="0">
              <a:buNone/>
            </a:pPr>
            <a:r>
              <a:rPr lang="en-US" dirty="0"/>
              <a:t> </a:t>
            </a:r>
            <a:r>
              <a:rPr lang="en-US" dirty="0" smtClean="0"/>
              <a:t>       Radio Access Network (RAN) that </a:t>
            </a:r>
          </a:p>
          <a:p>
            <a:pPr marL="457192" lvl="1" indent="0">
              <a:buNone/>
            </a:pPr>
            <a:r>
              <a:rPr lang="en-US" dirty="0"/>
              <a:t> </a:t>
            </a:r>
            <a:r>
              <a:rPr lang="en-US" dirty="0" smtClean="0"/>
              <a:t>       Maryland will use to connect to the FirstNet Core(s). </a:t>
            </a:r>
          </a:p>
          <a:p>
            <a:pPr marL="1885926" lvl="3" indent="-514350">
              <a:buFont typeface="+mj-lt"/>
              <a:buAutoNum type="alphaLcPeriod"/>
            </a:pPr>
            <a:endParaRPr lang="en-US" dirty="0" smtClean="0"/>
          </a:p>
          <a:p>
            <a:pPr marL="1885926" lvl="3" indent="-514350">
              <a:buFont typeface="+mj-lt"/>
              <a:buAutoNum type="alphaLcPeriod"/>
            </a:pPr>
            <a:r>
              <a:rPr lang="en-US" dirty="0" smtClean="0"/>
              <a:t>This RAN plan will be delivered to the Governor, who will make a final decision on whether Maryland will adopt the FirstNet plan (“opting in”), or submit an alternative state RAN plan proposal to FirstNet (“opting out”)</a:t>
            </a:r>
          </a:p>
          <a:p>
            <a:pPr marL="1428734" lvl="2" indent="-514350">
              <a:buFont typeface="+mj-lt"/>
              <a:buAutoNum type="alphaLcPeriod"/>
            </a:pPr>
            <a:endParaRPr lang="en-US" dirty="0" smtClean="0"/>
          </a:p>
          <a:p>
            <a:pPr marL="971542" lvl="1" indent="-514350">
              <a:buFont typeface="+mj-lt"/>
              <a:buAutoNum type="arabicPeriod"/>
            </a:pPr>
            <a:r>
              <a:rPr lang="en-US" dirty="0" smtClean="0"/>
              <a:t>The law requires </a:t>
            </a:r>
            <a:r>
              <a:rPr lang="en-US" dirty="0" err="1" smtClean="0"/>
              <a:t>FirstNet</a:t>
            </a:r>
            <a:r>
              <a:rPr lang="en-US" dirty="0" smtClean="0"/>
              <a:t> to consult with states to gather the information needed to develop the RAN plan.</a:t>
            </a:r>
          </a:p>
          <a:p>
            <a:pPr marL="971542" lvl="1" indent="-514350">
              <a:buFont typeface="+mj-lt"/>
              <a:buAutoNum type="arabicPeriod"/>
            </a:pPr>
            <a:endParaRPr lang="en-US" dirty="0" smtClean="0"/>
          </a:p>
          <a:p>
            <a:pPr marL="971542" lvl="1" indent="-514350">
              <a:buFont typeface="+mj-lt"/>
              <a:buAutoNum type="arabicPeriod"/>
            </a:pPr>
            <a:r>
              <a:rPr lang="en-US" dirty="0" smtClean="0"/>
              <a:t>A fruitful consultation process will yield a good RAN design for Maryland.</a:t>
            </a:r>
          </a:p>
          <a:p>
            <a:pPr marL="971542" lvl="1" indent="-514350">
              <a:buFont typeface="+mj-lt"/>
              <a:buAutoNum type="arabicPeriod"/>
            </a:pPr>
            <a:endParaRPr lang="en-US" dirty="0" smtClean="0"/>
          </a:p>
        </p:txBody>
      </p:sp>
      <p:sp>
        <p:nvSpPr>
          <p:cNvPr id="6" name="Rectangle 5"/>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sp>
        <p:nvSpPr>
          <p:cNvPr id="7" name="TextBox 6"/>
          <p:cNvSpPr txBox="1"/>
          <p:nvPr/>
        </p:nvSpPr>
        <p:spPr>
          <a:xfrm>
            <a:off x="2779295" y="5823002"/>
            <a:ext cx="6068136" cy="461665"/>
          </a:xfrm>
          <a:prstGeom prst="rect">
            <a:avLst/>
          </a:prstGeom>
          <a:noFill/>
        </p:spPr>
        <p:txBody>
          <a:bodyPr wrap="none" rtlCol="0">
            <a:spAutoFit/>
          </a:bodyPr>
          <a:lstStyle/>
          <a:p>
            <a:r>
              <a:rPr lang="en-US" sz="1200" dirty="0"/>
              <a:t>For more on the consultation process, see: </a:t>
            </a:r>
            <a:r>
              <a:rPr lang="en-US" sz="1200" dirty="0">
                <a:hlinkClick r:id="rId3"/>
              </a:rPr>
              <a:t>https</a:t>
            </a:r>
            <a:r>
              <a:rPr lang="en-US" sz="1200" dirty="0" smtClean="0">
                <a:hlinkClick r:id="rId3"/>
              </a:rPr>
              <a:t>://mdinterop-public.sharepoint.com/process. </a:t>
            </a:r>
            <a:endParaRPr lang="en-US" sz="1200" dirty="0"/>
          </a:p>
          <a:p>
            <a:endParaRPr lang="en-US" sz="1200" dirty="0"/>
          </a:p>
        </p:txBody>
      </p:sp>
      <p:pic>
        <p:nvPicPr>
          <p:cNvPr id="8" name="Picture 7"/>
          <p:cNvPicPr>
            <a:picLocks noChangeAspect="1"/>
          </p:cNvPicPr>
          <p:nvPr/>
        </p:nvPicPr>
        <p:blipFill>
          <a:blip r:embed="rId4"/>
          <a:stretch>
            <a:fillRect/>
          </a:stretch>
        </p:blipFill>
        <p:spPr>
          <a:xfrm>
            <a:off x="5813363" y="165372"/>
            <a:ext cx="4992052" cy="2629354"/>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5"/>
          <a:stretch>
            <a:fillRect/>
          </a:stretch>
        </p:blipFill>
        <p:spPr>
          <a:xfrm>
            <a:off x="8315244" y="967969"/>
            <a:ext cx="264911" cy="323992"/>
          </a:xfrm>
          <a:prstGeom prst="rect">
            <a:avLst/>
          </a:prstGeom>
        </p:spPr>
      </p:pic>
      <p:sp>
        <p:nvSpPr>
          <p:cNvPr id="10" name="Right Arrow 9"/>
          <p:cNvSpPr/>
          <p:nvPr/>
        </p:nvSpPr>
        <p:spPr>
          <a:xfrm rot="19141581">
            <a:off x="4800124" y="2050569"/>
            <a:ext cx="1244853" cy="149373"/>
          </a:xfrm>
          <a:prstGeom prst="rightArrow">
            <a:avLst>
              <a:gd name="adj1" fmla="val 50000"/>
              <a:gd name="adj2" fmla="val 103794"/>
            </a:avLst>
          </a:prstGeom>
          <a:solidFill>
            <a:srgbClr val="ED7D31"/>
          </a:solidFill>
          <a:ln>
            <a:solidFill>
              <a:schemeClr val="tx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909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485" y="1505576"/>
            <a:ext cx="4276964" cy="2766445"/>
          </a:xfrm>
        </p:spPr>
        <p:txBody>
          <a:bodyPr>
            <a:normAutofit/>
          </a:bodyPr>
          <a:lstStyle/>
          <a:p>
            <a:pPr marL="0" indent="0">
              <a:lnSpc>
                <a:spcPct val="120000"/>
              </a:lnSpc>
              <a:buNone/>
            </a:pPr>
            <a:r>
              <a:rPr lang="en-US" b="1" dirty="0" smtClean="0"/>
              <a:t>Challenges Facing </a:t>
            </a:r>
            <a:r>
              <a:rPr lang="en-US" b="1" dirty="0" err="1" smtClean="0"/>
              <a:t>FirstNet</a:t>
            </a:r>
            <a:endParaRPr lang="en-US" dirty="0" smtClean="0"/>
          </a:p>
          <a:p>
            <a:pPr marL="971542" lvl="1" indent="-514350">
              <a:buFont typeface="+mj-lt"/>
              <a:buAutoNum type="arabicPeriod"/>
            </a:pPr>
            <a:endParaRPr lang="en-US" dirty="0" smtClean="0"/>
          </a:p>
        </p:txBody>
      </p:sp>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pic>
        <p:nvPicPr>
          <p:cNvPr id="137" name="Picture 136"/>
          <p:cNvPicPr>
            <a:picLocks noChangeAspect="1"/>
          </p:cNvPicPr>
          <p:nvPr/>
        </p:nvPicPr>
        <p:blipFill>
          <a:blip r:embed="rId2"/>
          <a:stretch>
            <a:fillRect/>
          </a:stretch>
        </p:blipFill>
        <p:spPr>
          <a:xfrm>
            <a:off x="5143057" y="91440"/>
            <a:ext cx="6048103" cy="6048103"/>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5" name="TextBox 4"/>
          <p:cNvSpPr txBox="1"/>
          <p:nvPr/>
        </p:nvSpPr>
        <p:spPr>
          <a:xfrm>
            <a:off x="187485" y="4620045"/>
            <a:ext cx="5702968" cy="1200329"/>
          </a:xfrm>
          <a:prstGeom prst="rect">
            <a:avLst/>
          </a:prstGeom>
          <a:noFill/>
        </p:spPr>
        <p:txBody>
          <a:bodyPr wrap="square" rtlCol="0">
            <a:spAutoFit/>
          </a:bodyPr>
          <a:lstStyle/>
          <a:p>
            <a:r>
              <a:rPr lang="en-US" sz="1200" dirty="0" smtClean="0"/>
              <a:t>Image courtesy of Department of Homeland Security, OEC. For more, </a:t>
            </a:r>
            <a:r>
              <a:rPr lang="en-US" sz="1200" dirty="0"/>
              <a:t>see </a:t>
            </a:r>
            <a:r>
              <a:rPr lang="en-US" sz="1200" dirty="0">
                <a:hlinkClick r:id="rId3"/>
              </a:rPr>
              <a:t>http://</a:t>
            </a:r>
            <a:r>
              <a:rPr lang="en-US" sz="1200" dirty="0" smtClean="0">
                <a:hlinkClick r:id="rId3"/>
              </a:rPr>
              <a:t>www.dhs.gov/about-office-emergency-communications</a:t>
            </a:r>
            <a:endParaRPr lang="en-US" sz="1200" dirty="0" smtClean="0"/>
          </a:p>
          <a:p>
            <a:endParaRPr lang="en-US" sz="1200" dirty="0" smtClean="0"/>
          </a:p>
          <a:p>
            <a:r>
              <a:rPr lang="en-US" sz="1200" dirty="0" smtClean="0"/>
              <a:t>For </a:t>
            </a:r>
            <a:r>
              <a:rPr lang="en-US" sz="1200" dirty="0"/>
              <a:t>more on the consultation process, see: </a:t>
            </a:r>
            <a:r>
              <a:rPr lang="en-US" sz="1200" dirty="0">
                <a:hlinkClick r:id="rId4"/>
              </a:rPr>
              <a:t>https</a:t>
            </a:r>
            <a:r>
              <a:rPr lang="en-US" sz="1200" dirty="0" smtClean="0">
                <a:hlinkClick r:id="rId4"/>
              </a:rPr>
              <a:t>://mdinterop-public.sharepoint.com/process. </a:t>
            </a:r>
            <a:endParaRPr lang="en-US" sz="1200" dirty="0"/>
          </a:p>
          <a:p>
            <a:endParaRPr lang="en-US" sz="1200" dirty="0"/>
          </a:p>
        </p:txBody>
      </p:sp>
    </p:spTree>
    <p:extLst>
      <p:ext uri="{BB962C8B-B14F-4D97-AF65-F5344CB8AC3E}">
        <p14:creationId xmlns:p14="http://schemas.microsoft.com/office/powerpoint/2010/main" val="3666144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sp>
        <p:nvSpPr>
          <p:cNvPr id="6" name="TextBox 5"/>
          <p:cNvSpPr txBox="1"/>
          <p:nvPr/>
        </p:nvSpPr>
        <p:spPr>
          <a:xfrm>
            <a:off x="2490537" y="6001475"/>
            <a:ext cx="6068136" cy="461665"/>
          </a:xfrm>
          <a:prstGeom prst="rect">
            <a:avLst/>
          </a:prstGeom>
          <a:noFill/>
        </p:spPr>
        <p:txBody>
          <a:bodyPr wrap="none" rtlCol="0">
            <a:spAutoFit/>
          </a:bodyPr>
          <a:lstStyle/>
          <a:p>
            <a:r>
              <a:rPr lang="en-US" sz="1200" dirty="0"/>
              <a:t>For more on the consultation process, see: </a:t>
            </a:r>
            <a:r>
              <a:rPr lang="en-US" sz="1200" dirty="0">
                <a:hlinkClick r:id="rId3"/>
              </a:rPr>
              <a:t>https</a:t>
            </a:r>
            <a:r>
              <a:rPr lang="en-US" sz="1200" dirty="0" smtClean="0">
                <a:hlinkClick r:id="rId3"/>
              </a:rPr>
              <a:t>://mdinterop-public.sharepoint.com/process. </a:t>
            </a:r>
            <a:endParaRPr lang="en-US" sz="1200" dirty="0"/>
          </a:p>
          <a:p>
            <a:endParaRPr lang="en-US" sz="1200" dirty="0"/>
          </a:p>
        </p:txBody>
      </p:sp>
      <p:sp>
        <p:nvSpPr>
          <p:cNvPr id="7" name="Content Placeholder 2"/>
          <p:cNvSpPr txBox="1">
            <a:spLocks/>
          </p:cNvSpPr>
          <p:nvPr/>
        </p:nvSpPr>
        <p:spPr>
          <a:xfrm>
            <a:off x="316992" y="1444616"/>
            <a:ext cx="2755392" cy="1700920"/>
          </a:xfrm>
          <a:prstGeom prst="rect">
            <a:avLst/>
          </a:prstGeom>
        </p:spPr>
        <p:txBody>
          <a:bodyPr vert="horz" lIns="91440" tIns="45720" rIns="91440" bIns="45720" rtlCol="0">
            <a:normAutofit/>
          </a:bodyPr>
          <a:lstStyle>
            <a:lvl1pPr marL="228597" indent="-228597" algn="l" defTabSz="91438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89" indent="-228597" algn="l" defTabSz="9143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7" algn="l" defTabSz="9143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65"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57"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49"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41"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3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Font typeface="Arial" panose="020B0604020202020204" pitchFamily="34" charset="0"/>
              <a:buNone/>
            </a:pPr>
            <a:r>
              <a:rPr lang="en-US" b="1" smtClean="0"/>
              <a:t>Multiple Step</a:t>
            </a:r>
          </a:p>
          <a:p>
            <a:pPr marL="0" indent="0">
              <a:buFont typeface="Arial" panose="020B0604020202020204" pitchFamily="34" charset="0"/>
              <a:buNone/>
            </a:pPr>
            <a:r>
              <a:rPr lang="en-US" b="1" smtClean="0"/>
              <a:t>Process</a:t>
            </a:r>
          </a:p>
          <a:p>
            <a:pPr marL="0" indent="0">
              <a:buFont typeface="Arial" panose="020B0604020202020204" pitchFamily="34" charset="0"/>
              <a:buNone/>
            </a:pPr>
            <a:r>
              <a:rPr lang="en-US" b="1" smtClean="0"/>
              <a:t>July 29</a:t>
            </a:r>
            <a:r>
              <a:rPr lang="en-US" b="1" baseline="30000" smtClean="0"/>
              <a:t>th</a:t>
            </a:r>
            <a:r>
              <a:rPr lang="en-US" b="1" smtClean="0"/>
              <a:t> is Step 1</a:t>
            </a:r>
            <a:endParaRPr lang="en-US" dirty="0" smtClean="0"/>
          </a:p>
        </p:txBody>
      </p:sp>
      <p:sp>
        <p:nvSpPr>
          <p:cNvPr id="8" name="Rectangle 7"/>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pic>
        <p:nvPicPr>
          <p:cNvPr id="9" name="Picture 8"/>
          <p:cNvPicPr>
            <a:picLocks noChangeAspect="1"/>
          </p:cNvPicPr>
          <p:nvPr/>
        </p:nvPicPr>
        <p:blipFill rotWithShape="1">
          <a:blip r:embed="rId4"/>
          <a:srcRect l="20826" t="41161" r="18381" b="17679"/>
          <a:stretch/>
        </p:blipFill>
        <p:spPr>
          <a:xfrm>
            <a:off x="5210238" y="2749337"/>
            <a:ext cx="5087501" cy="2000633"/>
          </a:xfrm>
          <a:prstGeom prst="rect">
            <a:avLst/>
          </a:prstGeom>
          <a:effectLst>
            <a:outerShdw blurRad="50800" dist="38100" dir="2700000" algn="tl" rotWithShape="0">
              <a:prstClr val="black">
                <a:alpha val="40000"/>
              </a:prstClr>
            </a:outerShdw>
          </a:effectLst>
          <a:scene3d>
            <a:camera prst="isometricOffAxis1Left">
              <a:rot lat="1080000" lon="0" rev="0"/>
            </a:camera>
            <a:lightRig rig="threePt" dir="t"/>
          </a:scene3d>
        </p:spPr>
      </p:pic>
      <p:graphicFrame>
        <p:nvGraphicFramePr>
          <p:cNvPr id="10" name="Diagram 9"/>
          <p:cNvGraphicFramePr/>
          <p:nvPr>
            <p:extLst>
              <p:ext uri="{D42A27DB-BD31-4B8C-83A1-F6EECF244321}">
                <p14:modId xmlns:p14="http://schemas.microsoft.com/office/powerpoint/2010/main" val="3924030514"/>
              </p:ext>
            </p:extLst>
          </p:nvPr>
        </p:nvGraphicFramePr>
        <p:xfrm>
          <a:off x="3884685" y="499957"/>
          <a:ext cx="8128000" cy="27702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141253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95716"/>
            <a:ext cx="4124528" cy="2183018"/>
          </a:xfrm>
        </p:spPr>
        <p:txBody>
          <a:bodyPr>
            <a:normAutofit fontScale="32500" lnSpcReduction="20000"/>
          </a:bodyPr>
          <a:lstStyle/>
          <a:p>
            <a:pPr marL="0" indent="0" algn="just">
              <a:lnSpc>
                <a:spcPct val="120000"/>
              </a:lnSpc>
              <a:buNone/>
            </a:pPr>
            <a:r>
              <a:rPr lang="en-US" sz="5600" dirty="0"/>
              <a:t>Initial consultation is one of the first steps in the state </a:t>
            </a:r>
            <a:r>
              <a:rPr lang="en-US" sz="5600" dirty="0" smtClean="0"/>
              <a:t>planning process</a:t>
            </a:r>
            <a:r>
              <a:rPr lang="en-US" sz="5600" dirty="0"/>
              <a:t>. This process will be </a:t>
            </a:r>
            <a:r>
              <a:rPr lang="en-US" sz="5600" b="1" dirty="0"/>
              <a:t>iterative </a:t>
            </a:r>
            <a:r>
              <a:rPr lang="en-US" sz="5600" dirty="0"/>
              <a:t>– meaning that the initial consultation meeting will begin a lengthy discussion that will take place between Maryland stakeholders and FirstNet over course of the next year(s).</a:t>
            </a:r>
          </a:p>
          <a:p>
            <a:pPr marL="971542" lvl="1" indent="-514350">
              <a:lnSpc>
                <a:spcPct val="120000"/>
              </a:lnSpc>
              <a:buFont typeface="+mj-lt"/>
              <a:buAutoNum type="arabicPeriod"/>
            </a:pPr>
            <a:endParaRPr lang="en-US" dirty="0"/>
          </a:p>
        </p:txBody>
      </p:sp>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11598" t="6358" r="19806" b="1409"/>
          <a:stretch/>
        </p:blipFill>
        <p:spPr>
          <a:xfrm>
            <a:off x="4232683" y="446323"/>
            <a:ext cx="7801922" cy="5590683"/>
          </a:xfrm>
          <a:prstGeom prst="rect">
            <a:avLst/>
          </a:prstGeom>
          <a:effectLst>
            <a:outerShdw blurRad="50800" dist="38100" dir="2700000" algn="tl" rotWithShape="0">
              <a:prstClr val="black">
                <a:alpha val="40000"/>
              </a:prstClr>
            </a:outerShdw>
          </a:effectLst>
        </p:spPr>
      </p:pic>
      <p:sp>
        <p:nvSpPr>
          <p:cNvPr id="6" name="Rectangle 1"/>
          <p:cNvSpPr/>
          <p:nvPr/>
        </p:nvSpPr>
        <p:spPr>
          <a:xfrm>
            <a:off x="95354" y="1391085"/>
            <a:ext cx="3365601" cy="830997"/>
          </a:xfrm>
          <a:prstGeom prst="rect">
            <a:avLst/>
          </a:prstGeom>
        </p:spPr>
        <p:txBody>
          <a:bodyPr wrap="square">
            <a:spAutoFit/>
          </a:bodyPr>
          <a:lstStyle/>
          <a:p>
            <a:pPr>
              <a:lnSpc>
                <a:spcPct val="120000"/>
              </a:lnSpc>
            </a:pPr>
            <a:r>
              <a:rPr lang="en-US" sz="2000" b="1"/>
              <a:t>Where </a:t>
            </a:r>
            <a:r>
              <a:rPr lang="en-US" sz="2000" b="1" dirty="0"/>
              <a:t>Does</a:t>
            </a:r>
            <a:r>
              <a:rPr lang="en-US" sz="2000" b="1"/>
              <a:t> Consultation Fit </a:t>
            </a:r>
            <a:r>
              <a:rPr lang="en-US" sz="2000" b="1" smtClean="0"/>
              <a:t>in </a:t>
            </a:r>
            <a:r>
              <a:rPr lang="en-US" sz="2000" b="1"/>
              <a:t>the Overall </a:t>
            </a:r>
            <a:r>
              <a:rPr lang="en-US" sz="2000" b="1" smtClean="0"/>
              <a:t>FirstNet Plan?</a:t>
            </a:r>
            <a:endParaRPr lang="en-US" sz="2000" dirty="0"/>
          </a:p>
        </p:txBody>
      </p:sp>
      <p:sp>
        <p:nvSpPr>
          <p:cNvPr id="7" name="TextBox 6"/>
          <p:cNvSpPr txBox="1"/>
          <p:nvPr/>
        </p:nvSpPr>
        <p:spPr>
          <a:xfrm>
            <a:off x="2863516" y="6037006"/>
            <a:ext cx="6068136" cy="461665"/>
          </a:xfrm>
          <a:prstGeom prst="rect">
            <a:avLst/>
          </a:prstGeom>
          <a:noFill/>
        </p:spPr>
        <p:txBody>
          <a:bodyPr wrap="none" rtlCol="0">
            <a:spAutoFit/>
          </a:bodyPr>
          <a:lstStyle/>
          <a:p>
            <a:r>
              <a:rPr lang="en-US" sz="1200" dirty="0"/>
              <a:t>For more on the consultation process, see: </a:t>
            </a:r>
            <a:r>
              <a:rPr lang="en-US" sz="1200" dirty="0">
                <a:hlinkClick r:id="rId4"/>
              </a:rPr>
              <a:t>https</a:t>
            </a:r>
            <a:r>
              <a:rPr lang="en-US" sz="1200" dirty="0" smtClean="0">
                <a:hlinkClick r:id="rId4"/>
              </a:rPr>
              <a:t>://mdinterop-public.sharepoint.com/process. </a:t>
            </a:r>
            <a:endParaRPr lang="en-US" sz="1200" dirty="0"/>
          </a:p>
          <a:p>
            <a:endParaRPr lang="en-US" sz="1200" dirty="0"/>
          </a:p>
        </p:txBody>
      </p:sp>
    </p:spTree>
    <p:extLst>
      <p:ext uri="{BB962C8B-B14F-4D97-AF65-F5344CB8AC3E}">
        <p14:creationId xmlns:p14="http://schemas.microsoft.com/office/powerpoint/2010/main" val="9869300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298704" y="1485546"/>
            <a:ext cx="10515600" cy="4351338"/>
          </a:xfrm>
        </p:spPr>
        <p:txBody>
          <a:bodyPr>
            <a:normAutofit/>
          </a:bodyPr>
          <a:lstStyle/>
          <a:p>
            <a:pPr marL="457192" lvl="1" indent="0">
              <a:buNone/>
            </a:pPr>
            <a:r>
              <a:rPr lang="en-US" sz="3600" b="1" dirty="0"/>
              <a:t>First Step </a:t>
            </a:r>
            <a:r>
              <a:rPr lang="en-US" sz="3600" b="1" dirty="0" smtClean="0"/>
              <a:t>for </a:t>
            </a:r>
            <a:r>
              <a:rPr lang="en-US" sz="3600" b="1" dirty="0"/>
              <a:t>FirstNet? </a:t>
            </a:r>
          </a:p>
          <a:p>
            <a:pPr marL="457192" lvl="1" indent="0">
              <a:buNone/>
            </a:pPr>
            <a:endParaRPr lang="en-US" sz="3600" b="1" dirty="0"/>
          </a:p>
          <a:p>
            <a:pPr marL="457192" lvl="1" indent="0">
              <a:buNone/>
            </a:pPr>
            <a:r>
              <a:rPr lang="en-US" sz="4000" b="1" dirty="0"/>
              <a:t>Initial Consultation Meeting </a:t>
            </a:r>
          </a:p>
          <a:p>
            <a:pPr marL="457192" lvl="1" indent="0">
              <a:buNone/>
            </a:pPr>
            <a:r>
              <a:rPr lang="en-US" sz="4000" b="1" dirty="0"/>
              <a:t>	Date:</a:t>
            </a:r>
            <a:r>
              <a:rPr lang="en-US" sz="4000" dirty="0"/>
              <a:t> </a:t>
            </a:r>
            <a:r>
              <a:rPr lang="en-US" sz="4000" b="1" dirty="0"/>
              <a:t> </a:t>
            </a:r>
            <a:r>
              <a:rPr lang="en-US" sz="4000" dirty="0"/>
              <a:t>July 29</a:t>
            </a:r>
            <a:r>
              <a:rPr lang="en-US" sz="4000" baseline="30000" dirty="0"/>
              <a:t>th</a:t>
            </a:r>
            <a:r>
              <a:rPr lang="en-US" sz="4000" dirty="0"/>
              <a:t>, 2014</a:t>
            </a:r>
          </a:p>
          <a:p>
            <a:pPr marL="457192" lvl="1" indent="0">
              <a:buNone/>
            </a:pPr>
            <a:r>
              <a:rPr lang="en-US" sz="4000" b="1" dirty="0"/>
              <a:t>	Place:</a:t>
            </a:r>
            <a:r>
              <a:rPr lang="en-US" sz="4000" dirty="0"/>
              <a:t> Miller Senate Office Building West</a:t>
            </a:r>
          </a:p>
          <a:p>
            <a:pPr marL="457192" lvl="1" indent="0">
              <a:buNone/>
            </a:pPr>
            <a:r>
              <a:rPr lang="en-US" sz="4000" dirty="0"/>
              <a:t>		  </a:t>
            </a:r>
            <a:r>
              <a:rPr lang="en-US" sz="4000" dirty="0" smtClean="0"/>
              <a:t>  11 </a:t>
            </a:r>
            <a:r>
              <a:rPr lang="en-US" sz="4000" dirty="0"/>
              <a:t>Bladen Street</a:t>
            </a:r>
          </a:p>
          <a:p>
            <a:pPr marL="457192" lvl="1" indent="0">
              <a:buNone/>
            </a:pPr>
            <a:r>
              <a:rPr lang="en-US" sz="4000" dirty="0"/>
              <a:t>		 </a:t>
            </a:r>
            <a:r>
              <a:rPr lang="en-US" sz="4000" dirty="0" smtClean="0"/>
              <a:t>   </a:t>
            </a:r>
            <a:r>
              <a:rPr lang="en-US" sz="4000" dirty="0"/>
              <a:t>Annapolis, MD 21401	</a:t>
            </a:r>
            <a:r>
              <a:rPr lang="en-US" sz="3600" dirty="0"/>
              <a:t> </a:t>
            </a:r>
            <a:endParaRPr lang="en-US" sz="3600" dirty="0">
              <a:solidFill>
                <a:srgbClr val="C00000"/>
              </a:solidFill>
            </a:endParaRPr>
          </a:p>
          <a:p>
            <a:pPr marL="457192" lvl="1" indent="0">
              <a:buNone/>
            </a:pPr>
            <a:endParaRPr lang="en-US" sz="3600" dirty="0" smtClean="0"/>
          </a:p>
          <a:p>
            <a:pPr marL="457192" lvl="1" indent="0">
              <a:buNone/>
            </a:pPr>
            <a:endParaRPr lang="en-US" sz="3600" b="1" dirty="0">
              <a:solidFill>
                <a:srgbClr val="C00000"/>
              </a:solidFill>
            </a:endParaRPr>
          </a:p>
          <a:p>
            <a:pPr marL="1371576" lvl="3" indent="0">
              <a:buNone/>
            </a:pPr>
            <a:endParaRPr lang="en-US" sz="3001" b="1" dirty="0">
              <a:solidFill>
                <a:srgbClr val="C00000"/>
              </a:solidFill>
            </a:endParaRPr>
          </a:p>
        </p:txBody>
      </p:sp>
      <p:sp>
        <p:nvSpPr>
          <p:cNvPr id="6" name="Rectangle 5"/>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pic>
        <p:nvPicPr>
          <p:cNvPr id="7" name="Picture 6"/>
          <p:cNvPicPr>
            <a:picLocks noChangeAspect="1"/>
          </p:cNvPicPr>
          <p:nvPr/>
        </p:nvPicPr>
        <p:blipFill>
          <a:blip r:embed="rId2"/>
          <a:stretch>
            <a:fillRect/>
          </a:stretch>
        </p:blipFill>
        <p:spPr>
          <a:xfrm>
            <a:off x="7339584" y="273216"/>
            <a:ext cx="4206240" cy="321777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547800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7571" y="1464678"/>
            <a:ext cx="10515600" cy="4351338"/>
          </a:xfrm>
        </p:spPr>
        <p:txBody>
          <a:bodyPr>
            <a:normAutofit fontScale="77500" lnSpcReduction="20000"/>
          </a:bodyPr>
          <a:lstStyle/>
          <a:p>
            <a:pPr marL="457192" lvl="1" indent="0">
              <a:buNone/>
            </a:pPr>
            <a:r>
              <a:rPr lang="en-US" sz="3800" b="1" dirty="0" smtClean="0"/>
              <a:t>Meeting Attendees</a:t>
            </a:r>
          </a:p>
          <a:p>
            <a:pPr marL="457192" lvl="1" indent="0">
              <a:buNone/>
            </a:pPr>
            <a:endParaRPr lang="en-US" sz="2900" b="1" dirty="0" smtClean="0"/>
          </a:p>
          <a:p>
            <a:pPr marL="457192" lvl="1" indent="0">
              <a:buNone/>
            </a:pPr>
            <a:r>
              <a:rPr lang="en-US" sz="2300" b="1" dirty="0" err="1" smtClean="0"/>
              <a:t>FirstNet</a:t>
            </a:r>
            <a:r>
              <a:rPr lang="en-US" sz="2300" b="1" dirty="0" smtClean="0"/>
              <a:t> </a:t>
            </a:r>
            <a:r>
              <a:rPr lang="en-US" sz="2300" b="1" dirty="0"/>
              <a:t>Attendees:</a:t>
            </a:r>
          </a:p>
          <a:p>
            <a:pPr marL="457192" lvl="1" indent="0">
              <a:buNone/>
            </a:pPr>
            <a:r>
              <a:rPr lang="en-US" sz="2300" dirty="0" err="1"/>
              <a:t>FirstNet</a:t>
            </a:r>
            <a:r>
              <a:rPr lang="en-US" sz="2300" dirty="0"/>
              <a:t> will be sending a large, diverse contingent to the meeting. Attendees will include policy experts, those with technical expertise and network engineers.</a:t>
            </a:r>
            <a:r>
              <a:rPr lang="en-US" sz="2300" b="1" dirty="0"/>
              <a:t> </a:t>
            </a:r>
            <a:r>
              <a:rPr lang="en-US" sz="2300" b="1" dirty="0">
                <a:solidFill>
                  <a:srgbClr val="C00000"/>
                </a:solidFill>
              </a:rPr>
              <a:t>	</a:t>
            </a:r>
          </a:p>
          <a:p>
            <a:pPr marL="457192" lvl="1" indent="0">
              <a:buNone/>
            </a:pPr>
            <a:endParaRPr lang="en-US" sz="2300" b="1" dirty="0" smtClean="0"/>
          </a:p>
          <a:p>
            <a:pPr marL="457192" lvl="1" indent="0">
              <a:buNone/>
            </a:pPr>
            <a:r>
              <a:rPr lang="en-US" sz="2300" b="1" dirty="0" smtClean="0"/>
              <a:t>Maryland </a:t>
            </a:r>
            <a:r>
              <a:rPr lang="en-US" sz="2300" b="1" dirty="0"/>
              <a:t>Attendees</a:t>
            </a:r>
          </a:p>
          <a:p>
            <a:pPr marL="457192" lvl="1" indent="0">
              <a:buNone/>
            </a:pPr>
            <a:r>
              <a:rPr lang="en-US" sz="2300" dirty="0"/>
              <a:t>Maryland will be sending </a:t>
            </a:r>
            <a:r>
              <a:rPr lang="en-US" sz="2300" dirty="0" smtClean="0"/>
              <a:t>senior leadership </a:t>
            </a:r>
            <a:r>
              <a:rPr lang="en-US" sz="2300" dirty="0"/>
              <a:t>from the following </a:t>
            </a:r>
            <a:r>
              <a:rPr lang="en-US" sz="2300" dirty="0" smtClean="0"/>
              <a:t>entities</a:t>
            </a:r>
            <a:r>
              <a:rPr lang="en-US" sz="2300" dirty="0"/>
              <a:t>:</a:t>
            </a:r>
          </a:p>
          <a:p>
            <a:pPr marL="1428734" lvl="2" indent="-514350">
              <a:buFont typeface="+mj-lt"/>
              <a:buAutoNum type="arabicPeriod"/>
            </a:pPr>
            <a:r>
              <a:rPr lang="en-US" sz="2300" dirty="0"/>
              <a:t>Office of the Governor</a:t>
            </a:r>
          </a:p>
          <a:p>
            <a:pPr marL="1428734" lvl="2" indent="-514350">
              <a:buFont typeface="+mj-lt"/>
              <a:buAutoNum type="arabicPeriod"/>
            </a:pPr>
            <a:r>
              <a:rPr lang="en-US" sz="2300" dirty="0" smtClean="0"/>
              <a:t>Maryland State Police</a:t>
            </a:r>
            <a:endParaRPr lang="en-US" sz="2300" dirty="0"/>
          </a:p>
          <a:p>
            <a:pPr marL="1428734" lvl="2" indent="-514350">
              <a:buFont typeface="+mj-lt"/>
              <a:buAutoNum type="arabicPeriod"/>
            </a:pPr>
            <a:r>
              <a:rPr lang="en-US" sz="2300" dirty="0" smtClean="0"/>
              <a:t>Maryland Emergency Management Agency</a:t>
            </a:r>
            <a:endParaRPr lang="en-US" sz="2300" dirty="0"/>
          </a:p>
          <a:p>
            <a:pPr marL="1428734" lvl="2" indent="-514350">
              <a:buFont typeface="+mj-lt"/>
              <a:buAutoNum type="arabicPeriod"/>
            </a:pPr>
            <a:r>
              <a:rPr lang="en-US" sz="2300" dirty="0" smtClean="0"/>
              <a:t>Maryland Institute for Emergency Medical Services Systems</a:t>
            </a:r>
            <a:endParaRPr lang="en-US" sz="2300" dirty="0"/>
          </a:p>
          <a:p>
            <a:pPr marL="1428734" lvl="2" indent="-514350">
              <a:buFont typeface="+mj-lt"/>
              <a:buAutoNum type="arabicPeriod"/>
            </a:pPr>
            <a:r>
              <a:rPr lang="en-US" sz="2300" dirty="0" smtClean="0"/>
              <a:t>Department of Natural Resources &amp; </a:t>
            </a:r>
            <a:r>
              <a:rPr lang="en-US" sz="2300" dirty="0"/>
              <a:t>Maritime Law Enforcement Information Network </a:t>
            </a:r>
          </a:p>
          <a:p>
            <a:pPr marL="1428734" lvl="2" indent="-514350">
              <a:buFont typeface="+mj-lt"/>
              <a:buAutoNum type="arabicPeriod"/>
            </a:pPr>
            <a:r>
              <a:rPr lang="en-US" sz="2300" dirty="0" smtClean="0"/>
              <a:t>Department of Information Technology</a:t>
            </a:r>
          </a:p>
          <a:p>
            <a:pPr marL="1428734" lvl="2" indent="-514350">
              <a:buFont typeface="+mj-lt"/>
              <a:buAutoNum type="arabicPeriod"/>
            </a:pPr>
            <a:r>
              <a:rPr lang="en-US" sz="2300" dirty="0" smtClean="0"/>
              <a:t>Department of </a:t>
            </a:r>
            <a:r>
              <a:rPr lang="en-US" sz="2300" smtClean="0"/>
              <a:t>Public Safety and </a:t>
            </a:r>
            <a:r>
              <a:rPr lang="en-US" sz="2300" dirty="0" smtClean="0"/>
              <a:t>Correctional Services</a:t>
            </a:r>
            <a:endParaRPr lang="en-US" sz="2300" dirty="0"/>
          </a:p>
          <a:p>
            <a:pPr marL="0" indent="0">
              <a:buNone/>
            </a:pPr>
            <a:r>
              <a:rPr lang="en-US" sz="2300" dirty="0"/>
              <a:t>There will also be a group </a:t>
            </a:r>
            <a:r>
              <a:rPr lang="en-US" sz="2300" dirty="0" smtClean="0"/>
              <a:t>of local and </a:t>
            </a:r>
            <a:r>
              <a:rPr lang="en-US" sz="2300" dirty="0"/>
              <a:t>regional representatives in attendance. </a:t>
            </a:r>
          </a:p>
          <a:p>
            <a:endParaRPr lang="en-US" dirty="0"/>
          </a:p>
        </p:txBody>
      </p:sp>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spTree>
    <p:extLst>
      <p:ext uri="{BB962C8B-B14F-4D97-AF65-F5344CB8AC3E}">
        <p14:creationId xmlns:p14="http://schemas.microsoft.com/office/powerpoint/2010/main" val="699025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43585"/>
            <a:ext cx="3110753" cy="4351338"/>
          </a:xfrm>
        </p:spPr>
        <p:txBody>
          <a:bodyPr>
            <a:normAutofit/>
          </a:bodyPr>
          <a:lstStyle/>
          <a:p>
            <a:pPr marL="457192" lvl="1" indent="0" algn="ctr">
              <a:buNone/>
            </a:pPr>
            <a:r>
              <a:rPr lang="en-US" sz="3600" b="1" dirty="0" smtClean="0"/>
              <a:t>Initial Consultation Meeting Agenda</a:t>
            </a:r>
          </a:p>
          <a:p>
            <a:pPr marL="457192" lvl="1" indent="0" algn="ctr">
              <a:buNone/>
            </a:pPr>
            <a:endParaRPr lang="en-US" sz="3600" b="1" dirty="0" smtClean="0">
              <a:solidFill>
                <a:srgbClr val="FF0000"/>
              </a:solidFill>
            </a:endParaRPr>
          </a:p>
          <a:p>
            <a:pPr marL="457192" lvl="1" indent="0">
              <a:buNone/>
            </a:pPr>
            <a:endParaRPr lang="en-US" sz="3600" b="1" dirty="0"/>
          </a:p>
        </p:txBody>
      </p:sp>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pic>
        <p:nvPicPr>
          <p:cNvPr id="5" name="table"/>
          <p:cNvPicPr>
            <a:picLocks noChangeAspect="1"/>
          </p:cNvPicPr>
          <p:nvPr/>
        </p:nvPicPr>
        <p:blipFill>
          <a:blip r:embed="rId2"/>
          <a:stretch>
            <a:fillRect/>
          </a:stretch>
        </p:blipFill>
        <p:spPr>
          <a:xfrm>
            <a:off x="3110753" y="1043704"/>
            <a:ext cx="9011771" cy="4716532"/>
          </a:xfrm>
          <a:prstGeom prst="rect">
            <a:avLst/>
          </a:prstGeom>
        </p:spPr>
      </p:pic>
      <p:sp>
        <p:nvSpPr>
          <p:cNvPr id="6" name="TextBox 2"/>
          <p:cNvSpPr txBox="1"/>
          <p:nvPr/>
        </p:nvSpPr>
        <p:spPr>
          <a:xfrm>
            <a:off x="3110753" y="5760236"/>
            <a:ext cx="71882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t>* Note that specific times are not listed as we want to allow for an open dialog as necessary</a:t>
            </a:r>
            <a:endParaRPr lang="en-US" sz="1400" dirty="0"/>
          </a:p>
        </p:txBody>
      </p:sp>
    </p:spTree>
    <p:extLst>
      <p:ext uri="{BB962C8B-B14F-4D97-AF65-F5344CB8AC3E}">
        <p14:creationId xmlns:p14="http://schemas.microsoft.com/office/powerpoint/2010/main" val="1702216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1339242"/>
            <a:ext cx="10515600" cy="4351338"/>
          </a:xfrm>
        </p:spPr>
        <p:txBody>
          <a:bodyPr>
            <a:normAutofit fontScale="92500" lnSpcReduction="10000"/>
          </a:bodyPr>
          <a:lstStyle/>
          <a:p>
            <a:pPr marL="457192" lvl="1" indent="0">
              <a:buNone/>
            </a:pPr>
            <a:r>
              <a:rPr lang="en-US" sz="3600" b="1" dirty="0"/>
              <a:t>Initial Consultation Meeting Goals</a:t>
            </a:r>
          </a:p>
          <a:p>
            <a:pPr lvl="1"/>
            <a:r>
              <a:rPr lang="en-US" sz="3600" dirty="0"/>
              <a:t>Receive project update from FirstNet leadership</a:t>
            </a:r>
          </a:p>
          <a:p>
            <a:pPr lvl="1"/>
            <a:r>
              <a:rPr lang="en-US" sz="3600" dirty="0"/>
              <a:t>Start laying out requirements for Maryland’s RAN</a:t>
            </a:r>
          </a:p>
          <a:p>
            <a:pPr lvl="1"/>
            <a:r>
              <a:rPr lang="en-US" sz="3600" dirty="0"/>
              <a:t>Gain better understanding of data to be collected to support RAN design process</a:t>
            </a:r>
          </a:p>
          <a:p>
            <a:pPr lvl="1"/>
            <a:r>
              <a:rPr lang="en-US" sz="3600" dirty="0"/>
              <a:t>Gain better understanding on project timelines, and milestones</a:t>
            </a:r>
          </a:p>
          <a:p>
            <a:pPr lvl="1"/>
            <a:r>
              <a:rPr lang="en-US" sz="3600" dirty="0"/>
              <a:t>Help FirstNet refine the process for other States and </a:t>
            </a:r>
            <a:r>
              <a:rPr lang="en-US" sz="3600" dirty="0" smtClean="0"/>
              <a:t>territories</a:t>
            </a:r>
            <a:endParaRPr lang="en-US" sz="3600" dirty="0"/>
          </a:p>
          <a:p>
            <a:pPr lvl="1"/>
            <a:endParaRPr lang="en-US" sz="3600" dirty="0"/>
          </a:p>
          <a:p>
            <a:pPr marL="457192" lvl="1" indent="0">
              <a:buNone/>
            </a:pPr>
            <a:endParaRPr lang="en-US" sz="3600" b="1" dirty="0"/>
          </a:p>
        </p:txBody>
      </p:sp>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spTree>
    <p:extLst>
      <p:ext uri="{BB962C8B-B14F-4D97-AF65-F5344CB8AC3E}">
        <p14:creationId xmlns:p14="http://schemas.microsoft.com/office/powerpoint/2010/main" val="10640021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sp>
        <p:nvSpPr>
          <p:cNvPr id="6" name="Content Placeholder 2"/>
          <p:cNvSpPr>
            <a:spLocks noGrp="1"/>
          </p:cNvSpPr>
          <p:nvPr>
            <p:ph idx="1"/>
          </p:nvPr>
        </p:nvSpPr>
        <p:spPr>
          <a:xfrm>
            <a:off x="838202" y="1414273"/>
            <a:ext cx="10515600" cy="4389120"/>
          </a:xfrm>
        </p:spPr>
        <p:txBody>
          <a:bodyPr>
            <a:normAutofit fontScale="85000" lnSpcReduction="10000"/>
          </a:bodyPr>
          <a:lstStyle/>
          <a:p>
            <a:pPr marL="0" indent="0">
              <a:buNone/>
            </a:pPr>
            <a:r>
              <a:rPr lang="en-US" sz="4700" b="1" dirty="0" smtClean="0"/>
              <a:t>What to Bring to the July 29 meeting: </a:t>
            </a:r>
          </a:p>
          <a:p>
            <a:pPr lvl="1"/>
            <a:r>
              <a:rPr lang="en-US" sz="4200" dirty="0" smtClean="0"/>
              <a:t>An open attitude. This is the very first consultation meeting, and </a:t>
            </a:r>
            <a:r>
              <a:rPr lang="en-US" sz="4200" dirty="0" err="1" smtClean="0"/>
              <a:t>FirstNet</a:t>
            </a:r>
            <a:r>
              <a:rPr lang="en-US" sz="4200" dirty="0" smtClean="0"/>
              <a:t> does not yet have all of the answers to the key questions. </a:t>
            </a:r>
            <a:endParaRPr lang="en-US" sz="4200" dirty="0"/>
          </a:p>
          <a:p>
            <a:pPr lvl="1"/>
            <a:r>
              <a:rPr lang="en-US" sz="4200" dirty="0" smtClean="0"/>
              <a:t>You do </a:t>
            </a:r>
            <a:r>
              <a:rPr lang="en-US" sz="4200" b="1" u="sng" dirty="0" smtClean="0"/>
              <a:t>NOT</a:t>
            </a:r>
            <a:r>
              <a:rPr lang="en-US" sz="4200" dirty="0" smtClean="0"/>
              <a:t> need to bring any information about your current data usage, required inventories, detailed costs of your current service, etc. We will be discussing this information with you in depth as the consultation process continues. </a:t>
            </a:r>
            <a:r>
              <a:rPr lang="en-US" sz="4200" dirty="0"/>
              <a:t>	</a:t>
            </a:r>
            <a:r>
              <a:rPr lang="en-US" sz="4200" dirty="0" smtClean="0"/>
              <a:t>	</a:t>
            </a:r>
            <a:endParaRPr lang="en-US" sz="4200" dirty="0"/>
          </a:p>
        </p:txBody>
      </p:sp>
    </p:spTree>
    <p:extLst>
      <p:ext uri="{BB962C8B-B14F-4D97-AF65-F5344CB8AC3E}">
        <p14:creationId xmlns:p14="http://schemas.microsoft.com/office/powerpoint/2010/main" val="9346615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sp>
        <p:nvSpPr>
          <p:cNvPr id="6" name="Content Placeholder 2"/>
          <p:cNvSpPr>
            <a:spLocks noGrp="1"/>
          </p:cNvSpPr>
          <p:nvPr>
            <p:ph idx="1"/>
          </p:nvPr>
        </p:nvSpPr>
        <p:spPr>
          <a:xfrm>
            <a:off x="624842" y="1058673"/>
            <a:ext cx="10515600" cy="4389120"/>
          </a:xfrm>
        </p:spPr>
        <p:txBody>
          <a:bodyPr>
            <a:normAutofit fontScale="25000" lnSpcReduction="20000"/>
          </a:bodyPr>
          <a:lstStyle/>
          <a:p>
            <a:pPr marL="0" indent="0">
              <a:buNone/>
            </a:pPr>
            <a:r>
              <a:rPr lang="en-US" sz="16000" b="1" dirty="0" smtClean="0"/>
              <a:t>Come Ready to Discuss</a:t>
            </a:r>
          </a:p>
          <a:p>
            <a:pPr marL="0" indent="0">
              <a:lnSpc>
                <a:spcPct val="120000"/>
              </a:lnSpc>
              <a:spcBef>
                <a:spcPts val="300"/>
              </a:spcBef>
              <a:buNone/>
            </a:pPr>
            <a:r>
              <a:rPr lang="en-US" sz="6400" dirty="0" smtClean="0"/>
              <a:t>1</a:t>
            </a:r>
            <a:r>
              <a:rPr lang="en-US" sz="6400" dirty="0"/>
              <a:t>. What mission critical data services do you currently use and for what purpose?</a:t>
            </a:r>
          </a:p>
          <a:p>
            <a:pPr marL="0" indent="0">
              <a:lnSpc>
                <a:spcPct val="120000"/>
              </a:lnSpc>
              <a:spcBef>
                <a:spcPts val="300"/>
              </a:spcBef>
              <a:buNone/>
            </a:pPr>
            <a:r>
              <a:rPr lang="en-US" sz="6400" dirty="0"/>
              <a:t>	</a:t>
            </a:r>
            <a:r>
              <a:rPr lang="en-US" sz="6400" dirty="0" smtClean="0"/>
              <a:t>Example</a:t>
            </a:r>
            <a:r>
              <a:rPr lang="en-US" sz="6400" dirty="0"/>
              <a:t>: Use of personal commercial devices to view OSPREY, </a:t>
            </a:r>
            <a:r>
              <a:rPr lang="en-US" sz="6400" dirty="0" err="1"/>
              <a:t>WebEOC</a:t>
            </a:r>
            <a:r>
              <a:rPr lang="en-US" sz="6400" dirty="0"/>
              <a:t>, or </a:t>
            </a:r>
            <a:r>
              <a:rPr lang="en-US" sz="6400" dirty="0" smtClean="0"/>
              <a:t>CAD-RMS.</a:t>
            </a:r>
          </a:p>
          <a:p>
            <a:pPr marL="0" indent="0">
              <a:lnSpc>
                <a:spcPct val="120000"/>
              </a:lnSpc>
              <a:spcBef>
                <a:spcPts val="300"/>
              </a:spcBef>
              <a:buNone/>
            </a:pPr>
            <a:r>
              <a:rPr lang="en-US" sz="6400" dirty="0" smtClean="0"/>
              <a:t>2</a:t>
            </a:r>
            <a:r>
              <a:rPr lang="en-US" sz="6400" dirty="0"/>
              <a:t>. What are the key faults or limitations with regards to your current data usage?</a:t>
            </a:r>
          </a:p>
          <a:p>
            <a:pPr marL="0" indent="0">
              <a:lnSpc>
                <a:spcPct val="120000"/>
              </a:lnSpc>
              <a:spcBef>
                <a:spcPts val="300"/>
              </a:spcBef>
              <a:buNone/>
            </a:pPr>
            <a:r>
              <a:rPr lang="en-US" sz="6400" dirty="0"/>
              <a:t>	</a:t>
            </a:r>
            <a:r>
              <a:rPr lang="en-US" sz="6400" dirty="0" smtClean="0"/>
              <a:t>Examples</a:t>
            </a:r>
            <a:r>
              <a:rPr lang="en-US" sz="6400" dirty="0"/>
              <a:t>:</a:t>
            </a:r>
          </a:p>
          <a:p>
            <a:pPr marL="0" indent="0">
              <a:lnSpc>
                <a:spcPct val="120000"/>
              </a:lnSpc>
              <a:spcBef>
                <a:spcPts val="300"/>
              </a:spcBef>
              <a:buNone/>
            </a:pPr>
            <a:r>
              <a:rPr lang="en-US" sz="6400" dirty="0"/>
              <a:t>	</a:t>
            </a:r>
            <a:r>
              <a:rPr lang="en-US" sz="6400" dirty="0" smtClean="0"/>
              <a:t>	</a:t>
            </a:r>
            <a:r>
              <a:rPr lang="en-US" sz="6400" dirty="0" err="1" smtClean="0"/>
              <a:t>i</a:t>
            </a:r>
            <a:r>
              <a:rPr lang="en-US" sz="6400" dirty="0"/>
              <a:t>. commercial network failure during high-volume events or severe weather </a:t>
            </a:r>
            <a:r>
              <a:rPr lang="en-US" sz="6400" dirty="0" smtClean="0"/>
              <a:t>events</a:t>
            </a:r>
          </a:p>
          <a:p>
            <a:pPr marL="0" indent="0">
              <a:lnSpc>
                <a:spcPct val="120000"/>
              </a:lnSpc>
              <a:spcBef>
                <a:spcPts val="300"/>
              </a:spcBef>
              <a:buNone/>
            </a:pPr>
            <a:r>
              <a:rPr lang="en-US" sz="6400" dirty="0"/>
              <a:t>	</a:t>
            </a:r>
            <a:r>
              <a:rPr lang="en-US" sz="6400" dirty="0" smtClean="0"/>
              <a:t>	ii</a:t>
            </a:r>
            <a:r>
              <a:rPr lang="en-US" sz="6400" dirty="0"/>
              <a:t>. devices are not hardened for first responder use</a:t>
            </a:r>
          </a:p>
          <a:p>
            <a:pPr marL="0" indent="0">
              <a:lnSpc>
                <a:spcPct val="120000"/>
              </a:lnSpc>
              <a:spcBef>
                <a:spcPts val="300"/>
              </a:spcBef>
              <a:buNone/>
            </a:pPr>
            <a:r>
              <a:rPr lang="en-US" sz="6400" dirty="0" smtClean="0"/>
              <a:t>		iii</a:t>
            </a:r>
            <a:r>
              <a:rPr lang="en-US" sz="6400" dirty="0"/>
              <a:t>. no interoperability.</a:t>
            </a:r>
          </a:p>
          <a:p>
            <a:pPr marL="0" indent="0">
              <a:lnSpc>
                <a:spcPct val="120000"/>
              </a:lnSpc>
              <a:spcBef>
                <a:spcPts val="300"/>
              </a:spcBef>
              <a:buNone/>
            </a:pPr>
            <a:r>
              <a:rPr lang="en-US" sz="6400" dirty="0"/>
              <a:t>3. What mission critical capabilities would you want from </a:t>
            </a:r>
            <a:r>
              <a:rPr lang="en-US" sz="6400" dirty="0" err="1"/>
              <a:t>FirstNet</a:t>
            </a:r>
            <a:r>
              <a:rPr lang="en-US" sz="6400" dirty="0"/>
              <a:t>?</a:t>
            </a:r>
          </a:p>
          <a:p>
            <a:pPr marL="0" indent="0">
              <a:lnSpc>
                <a:spcPct val="120000"/>
              </a:lnSpc>
              <a:spcBef>
                <a:spcPts val="300"/>
              </a:spcBef>
              <a:buNone/>
            </a:pPr>
            <a:r>
              <a:rPr lang="en-US" sz="6400" dirty="0"/>
              <a:t>	</a:t>
            </a:r>
            <a:r>
              <a:rPr lang="en-US" sz="6400" dirty="0" smtClean="0"/>
              <a:t> Examples:</a:t>
            </a:r>
          </a:p>
          <a:p>
            <a:pPr marL="0" indent="0">
              <a:lnSpc>
                <a:spcPct val="120000"/>
              </a:lnSpc>
              <a:spcBef>
                <a:spcPts val="300"/>
              </a:spcBef>
              <a:buNone/>
            </a:pPr>
            <a:r>
              <a:rPr lang="en-US" sz="6400" dirty="0"/>
              <a:t>	</a:t>
            </a:r>
            <a:r>
              <a:rPr lang="en-US" sz="6400" dirty="0" smtClean="0"/>
              <a:t>	</a:t>
            </a:r>
            <a:r>
              <a:rPr lang="en-US" sz="6400" dirty="0" err="1" smtClean="0"/>
              <a:t>i</a:t>
            </a:r>
            <a:r>
              <a:rPr lang="en-US" sz="6400" dirty="0" smtClean="0"/>
              <a:t>. live video</a:t>
            </a:r>
          </a:p>
          <a:p>
            <a:pPr marL="0" indent="0">
              <a:lnSpc>
                <a:spcPct val="120000"/>
              </a:lnSpc>
              <a:spcBef>
                <a:spcPts val="300"/>
              </a:spcBef>
              <a:buNone/>
            </a:pPr>
            <a:r>
              <a:rPr lang="en-US" sz="6400" dirty="0"/>
              <a:t>	</a:t>
            </a:r>
            <a:r>
              <a:rPr lang="en-US" sz="6400" dirty="0" smtClean="0"/>
              <a:t>	ii</a:t>
            </a:r>
            <a:r>
              <a:rPr lang="en-US" sz="6400" dirty="0"/>
              <a:t>. GIS mapping</a:t>
            </a:r>
          </a:p>
          <a:p>
            <a:pPr marL="0" indent="0">
              <a:lnSpc>
                <a:spcPct val="120000"/>
              </a:lnSpc>
              <a:spcBef>
                <a:spcPts val="300"/>
              </a:spcBef>
              <a:buNone/>
            </a:pPr>
            <a:r>
              <a:rPr lang="en-US" sz="6400" dirty="0" smtClean="0"/>
              <a:t>		iii</a:t>
            </a:r>
            <a:r>
              <a:rPr lang="en-US" sz="6400" dirty="0"/>
              <a:t>. instant access to suspect profiles</a:t>
            </a:r>
          </a:p>
          <a:p>
            <a:pPr marL="0" indent="0">
              <a:lnSpc>
                <a:spcPct val="120000"/>
              </a:lnSpc>
              <a:spcBef>
                <a:spcPts val="300"/>
              </a:spcBef>
              <a:buNone/>
            </a:pPr>
            <a:r>
              <a:rPr lang="en-US" sz="6400" dirty="0"/>
              <a:t>4. What are your key questions/concerns regarding the implementation of </a:t>
            </a:r>
            <a:r>
              <a:rPr lang="en-US" sz="6400" dirty="0" err="1"/>
              <a:t>FirstNet</a:t>
            </a:r>
            <a:r>
              <a:rPr lang="en-US" sz="6400" dirty="0"/>
              <a:t> in Maryland?</a:t>
            </a:r>
          </a:p>
          <a:p>
            <a:pPr marL="0" indent="0">
              <a:lnSpc>
                <a:spcPct val="120000"/>
              </a:lnSpc>
              <a:spcBef>
                <a:spcPts val="300"/>
              </a:spcBef>
              <a:buNone/>
            </a:pPr>
            <a:r>
              <a:rPr lang="en-US" sz="6400" dirty="0"/>
              <a:t>	</a:t>
            </a:r>
            <a:r>
              <a:rPr lang="en-US" sz="6400" dirty="0" smtClean="0"/>
              <a:t>Examples:	</a:t>
            </a:r>
          </a:p>
          <a:p>
            <a:pPr marL="0" indent="0">
              <a:lnSpc>
                <a:spcPct val="120000"/>
              </a:lnSpc>
              <a:spcBef>
                <a:spcPts val="300"/>
              </a:spcBef>
              <a:buNone/>
            </a:pPr>
            <a:r>
              <a:rPr lang="en-US" sz="6400" dirty="0"/>
              <a:t>	</a:t>
            </a:r>
            <a:r>
              <a:rPr lang="en-US" sz="6400" dirty="0" smtClean="0"/>
              <a:t>	</a:t>
            </a:r>
            <a:r>
              <a:rPr lang="en-US" sz="6400" dirty="0" err="1" smtClean="0"/>
              <a:t>i</a:t>
            </a:r>
            <a:r>
              <a:rPr lang="en-US" sz="6400" dirty="0"/>
              <a:t>. cost of building and maintaining the network</a:t>
            </a:r>
          </a:p>
          <a:p>
            <a:pPr marL="0" indent="0">
              <a:lnSpc>
                <a:spcPct val="120000"/>
              </a:lnSpc>
              <a:spcBef>
                <a:spcPts val="300"/>
              </a:spcBef>
              <a:buNone/>
            </a:pPr>
            <a:r>
              <a:rPr lang="en-US" sz="6400" dirty="0" smtClean="0"/>
              <a:t>		ii</a:t>
            </a:r>
            <a:r>
              <a:rPr lang="en-US" sz="6400" dirty="0"/>
              <a:t>. cost of access to the network</a:t>
            </a:r>
          </a:p>
          <a:p>
            <a:pPr marL="0" indent="0">
              <a:lnSpc>
                <a:spcPct val="120000"/>
              </a:lnSpc>
              <a:spcBef>
                <a:spcPts val="300"/>
              </a:spcBef>
              <a:buNone/>
            </a:pPr>
            <a:r>
              <a:rPr lang="en-US" sz="6400" dirty="0" smtClean="0"/>
              <a:t>		iii</a:t>
            </a:r>
            <a:r>
              <a:rPr lang="en-US" sz="6400" dirty="0"/>
              <a:t>. security </a:t>
            </a:r>
            <a:r>
              <a:rPr lang="en-US" sz="6400" dirty="0" smtClean="0"/>
              <a:t>concerns	</a:t>
            </a:r>
            <a:endParaRPr lang="en-US" sz="6400" dirty="0"/>
          </a:p>
        </p:txBody>
      </p:sp>
    </p:spTree>
    <p:extLst>
      <p:ext uri="{BB962C8B-B14F-4D97-AF65-F5344CB8AC3E}">
        <p14:creationId xmlns:p14="http://schemas.microsoft.com/office/powerpoint/2010/main" val="32730736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0372" y="403122"/>
            <a:ext cx="10827971" cy="1325563"/>
          </a:xfrm>
        </p:spPr>
        <p:txBody>
          <a:bodyPr>
            <a:normAutofit/>
          </a:bodyPr>
          <a:lstStyle/>
          <a:p>
            <a:r>
              <a:rPr lang="en-US" dirty="0" smtClean="0">
                <a:latin typeface="Segoe UI" panose="020B0502040204020203" pitchFamily="34" charset="0"/>
                <a:cs typeface="Segoe UI" panose="020B0502040204020203" pitchFamily="34" charset="0"/>
              </a:rPr>
              <a:t>Maryland is the </a:t>
            </a:r>
            <a:r>
              <a:rPr lang="en-US" b="1" dirty="0" smtClean="0">
                <a:solidFill>
                  <a:srgbClr val="063358"/>
                </a:solidFill>
                <a:latin typeface="Segoe UI" panose="020B0502040204020203" pitchFamily="34" charset="0"/>
                <a:cs typeface="Segoe UI" panose="020B0502040204020203" pitchFamily="34" charset="0"/>
              </a:rPr>
              <a:t>FIRST</a:t>
            </a:r>
            <a:r>
              <a:rPr lang="en-US" dirty="0" smtClean="0">
                <a:solidFill>
                  <a:srgbClr val="063358"/>
                </a:solidFill>
                <a:latin typeface="Segoe UI" panose="020B0502040204020203" pitchFamily="34" charset="0"/>
                <a:cs typeface="Segoe UI" panose="020B0502040204020203" pitchFamily="34" charset="0"/>
              </a:rPr>
              <a:t> </a:t>
            </a:r>
            <a:r>
              <a:rPr lang="en-US" dirty="0" smtClean="0">
                <a:latin typeface="Segoe UI" panose="020B0502040204020203" pitchFamily="34" charset="0"/>
                <a:cs typeface="Segoe UI" panose="020B0502040204020203" pitchFamily="34" charset="0"/>
              </a:rPr>
              <a:t>State to</a:t>
            </a:r>
            <a:br>
              <a:rPr lang="en-US" dirty="0" smtClean="0">
                <a:latin typeface="Segoe UI" panose="020B0502040204020203" pitchFamily="34" charset="0"/>
                <a:cs typeface="Segoe UI" panose="020B0502040204020203" pitchFamily="34" charset="0"/>
              </a:rPr>
            </a:br>
            <a:r>
              <a:rPr lang="en-US" dirty="0" smtClean="0">
                <a:latin typeface="Segoe UI" panose="020B0502040204020203" pitchFamily="34" charset="0"/>
                <a:cs typeface="Segoe UI" panose="020B0502040204020203" pitchFamily="34" charset="0"/>
              </a:rPr>
              <a:t>have our </a:t>
            </a:r>
            <a:r>
              <a:rPr lang="en-US" b="1" dirty="0" smtClean="0">
                <a:solidFill>
                  <a:srgbClr val="063358"/>
                </a:solidFill>
                <a:latin typeface="Segoe UI" panose="020B0502040204020203" pitchFamily="34" charset="0"/>
                <a:cs typeface="Segoe UI" panose="020B0502040204020203" pitchFamily="34" charset="0"/>
              </a:rPr>
              <a:t>Initial Consultation</a:t>
            </a:r>
            <a:endParaRPr lang="en-US" b="1" dirty="0">
              <a:solidFill>
                <a:srgbClr val="063358"/>
              </a:solidFill>
              <a:latin typeface="Segoe UI" panose="020B0502040204020203" pitchFamily="34" charset="0"/>
              <a:cs typeface="Segoe UI" panose="020B0502040204020203" pitchFamily="34" charset="0"/>
            </a:endParaRPr>
          </a:p>
        </p:txBody>
      </p:sp>
      <p:sp>
        <p:nvSpPr>
          <p:cNvPr id="5" name="Content Placeholder 2"/>
          <p:cNvSpPr>
            <a:spLocks noGrp="1"/>
          </p:cNvSpPr>
          <p:nvPr>
            <p:ph idx="1"/>
          </p:nvPr>
        </p:nvSpPr>
        <p:spPr>
          <a:xfrm>
            <a:off x="550819" y="2295888"/>
            <a:ext cx="10448108" cy="4351338"/>
          </a:xfrm>
        </p:spPr>
        <p:txBody>
          <a:bodyPr>
            <a:noAutofit/>
          </a:bodyPr>
          <a:lstStyle/>
          <a:p>
            <a:r>
              <a:rPr lang="en-US" sz="2400" dirty="0" smtClean="0">
                <a:latin typeface="Segoe UI" panose="020B0502040204020203" pitchFamily="34" charset="0"/>
                <a:cs typeface="Segoe UI" panose="020B0502040204020203" pitchFamily="34" charset="0"/>
              </a:rPr>
              <a:t>It will be a </a:t>
            </a:r>
            <a:r>
              <a:rPr lang="en-US" sz="2400" b="1" dirty="0" smtClean="0">
                <a:solidFill>
                  <a:srgbClr val="063358"/>
                </a:solidFill>
                <a:latin typeface="Segoe UI" panose="020B0502040204020203" pitchFamily="34" charset="0"/>
                <a:cs typeface="Segoe UI" panose="020B0502040204020203" pitchFamily="34" charset="0"/>
              </a:rPr>
              <a:t>learning experience</a:t>
            </a:r>
            <a:r>
              <a:rPr lang="en-US" sz="2400" dirty="0" smtClean="0">
                <a:solidFill>
                  <a:srgbClr val="063358"/>
                </a:solidFill>
                <a:latin typeface="Segoe UI" panose="020B0502040204020203" pitchFamily="34" charset="0"/>
                <a:cs typeface="Segoe UI" panose="020B0502040204020203" pitchFamily="34" charset="0"/>
              </a:rPr>
              <a:t> </a:t>
            </a:r>
            <a:r>
              <a:rPr lang="en-US" sz="2400" dirty="0" smtClean="0">
                <a:latin typeface="Segoe UI" panose="020B0502040204020203" pitchFamily="34" charset="0"/>
                <a:cs typeface="Segoe UI" panose="020B0502040204020203" pitchFamily="34" charset="0"/>
              </a:rPr>
              <a:t>for both us and </a:t>
            </a:r>
            <a:r>
              <a:rPr lang="en-US" sz="2400" dirty="0" err="1" smtClean="0">
                <a:latin typeface="Segoe UI" panose="020B0502040204020203" pitchFamily="34" charset="0"/>
                <a:cs typeface="Segoe UI" panose="020B0502040204020203" pitchFamily="34" charset="0"/>
              </a:rPr>
              <a:t>FirstNet</a:t>
            </a:r>
            <a:endParaRPr lang="en-US" sz="2400" dirty="0" smtClean="0">
              <a:latin typeface="Segoe UI" panose="020B0502040204020203" pitchFamily="34" charset="0"/>
              <a:cs typeface="Segoe UI" panose="020B0502040204020203" pitchFamily="34" charset="0"/>
            </a:endParaRPr>
          </a:p>
          <a:p>
            <a:r>
              <a:rPr lang="en-US" sz="2400" dirty="0" smtClean="0">
                <a:latin typeface="Segoe UI" panose="020B0502040204020203" pitchFamily="34" charset="0"/>
                <a:cs typeface="Segoe UI" panose="020B0502040204020203" pitchFamily="34" charset="0"/>
              </a:rPr>
              <a:t>We have a </a:t>
            </a:r>
            <a:r>
              <a:rPr lang="en-US" sz="2400" b="1" dirty="0" smtClean="0">
                <a:solidFill>
                  <a:srgbClr val="063358"/>
                </a:solidFill>
                <a:latin typeface="Segoe UI" panose="020B0502040204020203" pitchFamily="34" charset="0"/>
                <a:cs typeface="Segoe UI" panose="020B0502040204020203" pitchFamily="34" charset="0"/>
              </a:rPr>
              <a:t>chance to shape</a:t>
            </a:r>
            <a:r>
              <a:rPr lang="en-US" sz="2400" dirty="0" smtClean="0">
                <a:latin typeface="Segoe UI" panose="020B0502040204020203" pitchFamily="34" charset="0"/>
                <a:cs typeface="Segoe UI" panose="020B0502040204020203" pitchFamily="34" charset="0"/>
              </a:rPr>
              <a:t> how these deliberations happen in the future</a:t>
            </a:r>
          </a:p>
          <a:p>
            <a:r>
              <a:rPr lang="en-US" sz="2400" dirty="0" smtClean="0">
                <a:latin typeface="Segoe UI" panose="020B0502040204020203" pitchFamily="34" charset="0"/>
                <a:cs typeface="Segoe UI" panose="020B0502040204020203" pitchFamily="34" charset="0"/>
              </a:rPr>
              <a:t>Let’s use this opportunity to </a:t>
            </a:r>
            <a:r>
              <a:rPr lang="en-US" sz="2400" b="1" dirty="0" smtClean="0">
                <a:solidFill>
                  <a:srgbClr val="063358"/>
                </a:solidFill>
                <a:latin typeface="Segoe UI" panose="020B0502040204020203" pitchFamily="34" charset="0"/>
                <a:cs typeface="Segoe UI" panose="020B0502040204020203" pitchFamily="34" charset="0"/>
              </a:rPr>
              <a:t>be patient and provide suggestions</a:t>
            </a:r>
            <a:r>
              <a:rPr lang="en-US" sz="2400" dirty="0" smtClean="0">
                <a:latin typeface="Segoe UI" panose="020B0502040204020203" pitchFamily="34" charset="0"/>
                <a:cs typeface="Segoe UI" panose="020B0502040204020203" pitchFamily="34" charset="0"/>
              </a:rPr>
              <a:t> for improvement</a:t>
            </a:r>
          </a:p>
          <a:p>
            <a:r>
              <a:rPr lang="en-US" sz="2400" b="1" dirty="0" smtClean="0">
                <a:solidFill>
                  <a:srgbClr val="063358"/>
                </a:solidFill>
                <a:latin typeface="Segoe UI" panose="020B0502040204020203" pitchFamily="34" charset="0"/>
                <a:cs typeface="Segoe UI" panose="020B0502040204020203" pitchFamily="34" charset="0"/>
              </a:rPr>
              <a:t>No one knows everything</a:t>
            </a:r>
            <a:r>
              <a:rPr lang="en-US" sz="2400" dirty="0" smtClean="0">
                <a:latin typeface="Segoe UI" panose="020B0502040204020203" pitchFamily="34" charset="0"/>
                <a:cs typeface="Segoe UI" panose="020B0502040204020203" pitchFamily="34" charset="0"/>
              </a:rPr>
              <a:t> about building this once in a lifetime critical network. Not </a:t>
            </a:r>
            <a:r>
              <a:rPr lang="en-US" sz="2400" dirty="0" err="1" smtClean="0">
                <a:latin typeface="Segoe UI" panose="020B0502040204020203" pitchFamily="34" charset="0"/>
                <a:cs typeface="Segoe UI" panose="020B0502040204020203" pitchFamily="34" charset="0"/>
              </a:rPr>
              <a:t>FirstNet</a:t>
            </a:r>
            <a:r>
              <a:rPr lang="en-US" sz="2400" dirty="0" smtClean="0">
                <a:latin typeface="Segoe UI" panose="020B0502040204020203" pitchFamily="34" charset="0"/>
                <a:cs typeface="Segoe UI" panose="020B0502040204020203" pitchFamily="34" charset="0"/>
              </a:rPr>
              <a:t> and not the States. But together we can define the public safety user requirements and that’s what this consultation is focused on. Tell us (and </a:t>
            </a:r>
            <a:r>
              <a:rPr lang="en-US" sz="2400" dirty="0" err="1" smtClean="0">
                <a:latin typeface="Segoe UI" panose="020B0502040204020203" pitchFamily="34" charset="0"/>
                <a:cs typeface="Segoe UI" panose="020B0502040204020203" pitchFamily="34" charset="0"/>
              </a:rPr>
              <a:t>FirstNet</a:t>
            </a:r>
            <a:r>
              <a:rPr lang="en-US" sz="2400" dirty="0" smtClean="0">
                <a:latin typeface="Segoe UI" panose="020B0502040204020203" pitchFamily="34" charset="0"/>
                <a:cs typeface="Segoe UI" panose="020B0502040204020203" pitchFamily="34" charset="0"/>
              </a:rPr>
              <a:t>) what you need to make this a valuable tool.</a:t>
            </a:r>
            <a:endParaRPr lang="en-US" sz="2400" dirty="0">
              <a:latin typeface="Segoe UI" panose="020B0502040204020203" pitchFamily="34" charset="0"/>
              <a:cs typeface="Segoe UI" panose="020B0502040204020203" pitchFamily="34" charset="0"/>
            </a:endParaRPr>
          </a:p>
        </p:txBody>
      </p:sp>
      <p:grpSp>
        <p:nvGrpSpPr>
          <p:cNvPr id="8" name="Group 7"/>
          <p:cNvGrpSpPr/>
          <p:nvPr/>
        </p:nvGrpSpPr>
        <p:grpSpPr>
          <a:xfrm>
            <a:off x="8765177" y="365126"/>
            <a:ext cx="3096652" cy="2335056"/>
            <a:chOff x="9314688" y="273321"/>
            <a:chExt cx="2173226" cy="1552304"/>
          </a:xfrm>
        </p:grpSpPr>
        <p:pic>
          <p:nvPicPr>
            <p:cNvPr id="9" name="Picture 8"/>
            <p:cNvPicPr>
              <a:picLocks noChangeAspect="1"/>
            </p:cNvPicPr>
            <p:nvPr/>
          </p:nvPicPr>
          <p:blipFill rotWithShape="1">
            <a:blip r:embed="rId3"/>
            <a:srcRect l="31014" t="26879" r="25680" b="23628"/>
            <a:stretch/>
          </p:blipFill>
          <p:spPr>
            <a:xfrm>
              <a:off x="9314688" y="273321"/>
              <a:ext cx="2173226" cy="1552304"/>
            </a:xfrm>
            <a:prstGeom prst="rect">
              <a:avLst/>
            </a:prstGeom>
          </p:spPr>
        </p:pic>
        <p:sp>
          <p:nvSpPr>
            <p:cNvPr id="10" name="TextBox 9"/>
            <p:cNvSpPr txBox="1"/>
            <p:nvPr/>
          </p:nvSpPr>
          <p:spPr>
            <a:xfrm>
              <a:off x="10751026" y="910973"/>
              <a:ext cx="578422" cy="225065"/>
            </a:xfrm>
            <a:prstGeom prst="rect">
              <a:avLst/>
            </a:prstGeom>
            <a:noFill/>
          </p:spPr>
          <p:txBody>
            <a:bodyPr wrap="none" rtlCol="0">
              <a:spAutoFit/>
            </a:bodyPr>
            <a:lstStyle/>
            <a:p>
              <a:r>
                <a:rPr lang="en-US" sz="1600" b="1" dirty="0" smtClean="0">
                  <a:solidFill>
                    <a:schemeClr val="bg1"/>
                  </a:solidFill>
                  <a:latin typeface="Arial" panose="020B0604020202020204" pitchFamily="34" charset="0"/>
                  <a:cs typeface="Arial" panose="020B0604020202020204" pitchFamily="34" charset="0"/>
                </a:rPr>
                <a:t>STATE</a:t>
              </a:r>
              <a:endParaRPr lang="en-US" sz="1600" b="1" dirty="0">
                <a:solidFill>
                  <a:schemeClr val="bg1"/>
                </a:solidFill>
                <a:latin typeface="Arial" panose="020B0604020202020204" pitchFamily="34" charset="0"/>
                <a:cs typeface="Arial" panose="020B0604020202020204" pitchFamily="34" charset="0"/>
              </a:endParaRPr>
            </a:p>
          </p:txBody>
        </p:sp>
        <p:cxnSp>
          <p:nvCxnSpPr>
            <p:cNvPr id="11" name="Straight Connector 10"/>
            <p:cNvCxnSpPr/>
            <p:nvPr/>
          </p:nvCxnSpPr>
          <p:spPr>
            <a:xfrm flipV="1">
              <a:off x="10533888" y="979028"/>
              <a:ext cx="288853" cy="18381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4131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372"/>
            <a:ext cx="3972129" cy="778213"/>
          </a:xfrm>
          <a:prstGeom prst="rect">
            <a:avLst/>
          </a:prstGeom>
          <a:solidFill>
            <a:schemeClr val="accent2"/>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About Consultation</a:t>
            </a:r>
            <a:endParaRPr lang="en-US" sz="3600" dirty="0"/>
          </a:p>
        </p:txBody>
      </p:sp>
      <p:sp>
        <p:nvSpPr>
          <p:cNvPr id="6" name="Content Placeholder 2"/>
          <p:cNvSpPr>
            <a:spLocks noGrp="1"/>
          </p:cNvSpPr>
          <p:nvPr>
            <p:ph idx="1"/>
          </p:nvPr>
        </p:nvSpPr>
        <p:spPr>
          <a:xfrm>
            <a:off x="624842" y="1058673"/>
            <a:ext cx="10515600" cy="4389120"/>
          </a:xfrm>
        </p:spPr>
        <p:txBody>
          <a:bodyPr>
            <a:normAutofit/>
          </a:bodyPr>
          <a:lstStyle/>
          <a:p>
            <a:pPr marL="0" indent="0">
              <a:buNone/>
            </a:pPr>
            <a:r>
              <a:rPr lang="en-US" sz="4000" b="1" dirty="0" smtClean="0"/>
              <a:t>Advance Preparation Webinars</a:t>
            </a:r>
          </a:p>
          <a:p>
            <a:pPr marL="0" indent="0">
              <a:buNone/>
            </a:pPr>
            <a:endParaRPr lang="en-US" sz="2400" b="1" dirty="0"/>
          </a:p>
          <a:p>
            <a:r>
              <a:rPr lang="en-US" sz="2400" dirty="0" smtClean="0"/>
              <a:t>Two webinars will  be conducted prior to the consultation meeting on July 29</a:t>
            </a:r>
            <a:r>
              <a:rPr lang="en-US" sz="2400" baseline="30000" dirty="0" smtClean="0"/>
              <a:t>th</a:t>
            </a:r>
            <a:r>
              <a:rPr lang="en-US" sz="2400" dirty="0" smtClean="0"/>
              <a:t> </a:t>
            </a:r>
          </a:p>
          <a:p>
            <a:r>
              <a:rPr lang="en-US" sz="2400" dirty="0" smtClean="0"/>
              <a:t>They are voluntary, but will provide a thorough overview of what to expect</a:t>
            </a:r>
          </a:p>
          <a:p>
            <a:r>
              <a:rPr lang="en-US" sz="2400" dirty="0" smtClean="0"/>
              <a:t>Dates:</a:t>
            </a:r>
          </a:p>
          <a:p>
            <a:pPr lvl="1"/>
            <a:r>
              <a:rPr lang="en-US" dirty="0"/>
              <a:t>Thursday 7/24/2014 @ 4:00-4:15 PM </a:t>
            </a:r>
            <a:r>
              <a:rPr lang="en-US" dirty="0">
                <a:hlinkClick r:id="rId2"/>
              </a:rPr>
              <a:t>https://</a:t>
            </a:r>
            <a:r>
              <a:rPr lang="en-US" dirty="0" smtClean="0">
                <a:hlinkClick r:id="rId2"/>
              </a:rPr>
              <a:t>attendee.gotowebinar.com/register/8178010617092187137</a:t>
            </a:r>
            <a:r>
              <a:rPr lang="en-US" dirty="0" smtClean="0"/>
              <a:t> </a:t>
            </a:r>
          </a:p>
          <a:p>
            <a:pPr lvl="1"/>
            <a:r>
              <a:rPr lang="en-US" dirty="0" smtClean="0"/>
              <a:t>Friday 7/25/2014 @ 10:00-10:15 AM </a:t>
            </a:r>
            <a:r>
              <a:rPr lang="en-US" u="sng" dirty="0">
                <a:hlinkClick r:id="rId2"/>
              </a:rPr>
              <a:t>https://attendee.gotowebinar.com/register/8178010617092187137</a:t>
            </a:r>
            <a:endParaRPr lang="en-US" dirty="0"/>
          </a:p>
          <a:p>
            <a:pPr marL="0" indent="0">
              <a:buNone/>
            </a:pPr>
            <a:endParaRPr lang="en-US" sz="2400" baseline="30000" dirty="0" smtClean="0"/>
          </a:p>
        </p:txBody>
      </p:sp>
    </p:spTree>
    <p:extLst>
      <p:ext uri="{BB962C8B-B14F-4D97-AF65-F5344CB8AC3E}">
        <p14:creationId xmlns:p14="http://schemas.microsoft.com/office/powerpoint/2010/main" val="16914744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loud 216"/>
          <p:cNvSpPr/>
          <p:nvPr/>
        </p:nvSpPr>
        <p:spPr>
          <a:xfrm>
            <a:off x="4335547" y="-31482"/>
            <a:ext cx="3352682" cy="2362285"/>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6" name="Rectangle 5"/>
          <p:cNvSpPr/>
          <p:nvPr/>
        </p:nvSpPr>
        <p:spPr>
          <a:xfrm>
            <a:off x="0" y="165372"/>
            <a:ext cx="3972129" cy="778213"/>
          </a:xfrm>
          <a:prstGeom prst="rect">
            <a:avLst/>
          </a:prstGeom>
          <a:solidFill>
            <a:schemeClr val="accent6"/>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Need for FirstNet</a:t>
            </a:r>
            <a:endParaRPr lang="en-US" sz="3600" dirty="0"/>
          </a:p>
        </p:txBody>
      </p:sp>
      <p:grpSp>
        <p:nvGrpSpPr>
          <p:cNvPr id="120" name="Group 119"/>
          <p:cNvGrpSpPr/>
          <p:nvPr/>
        </p:nvGrpSpPr>
        <p:grpSpPr>
          <a:xfrm>
            <a:off x="6826389" y="3875099"/>
            <a:ext cx="1119217" cy="946268"/>
            <a:chOff x="3048000" y="3470355"/>
            <a:chExt cx="1119216" cy="946268"/>
          </a:xfrm>
        </p:grpSpPr>
        <p:sp>
          <p:nvSpPr>
            <p:cNvPr id="121" name="laptop"/>
            <p:cNvSpPr>
              <a:spLocks noEditPoints="1" noChangeArrowheads="1"/>
            </p:cNvSpPr>
            <p:nvPr/>
          </p:nvSpPr>
          <p:spPr bwMode="auto">
            <a:xfrm>
              <a:off x="3124200" y="3470355"/>
              <a:ext cx="850231" cy="629282"/>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TextBox 121"/>
            <p:cNvSpPr txBox="1"/>
            <p:nvPr/>
          </p:nvSpPr>
          <p:spPr>
            <a:xfrm>
              <a:off x="3048000" y="4108846"/>
              <a:ext cx="1119216" cy="307777"/>
            </a:xfrm>
            <a:prstGeom prst="rect">
              <a:avLst/>
            </a:prstGeom>
            <a:noFill/>
          </p:spPr>
          <p:txBody>
            <a:bodyPr wrap="none" rtlCol="0">
              <a:spAutoFit/>
            </a:bodyPr>
            <a:lstStyle/>
            <a:p>
              <a:r>
                <a:rPr lang="en-US" sz="1400" dirty="0">
                  <a:solidFill>
                    <a:schemeClr val="bg1"/>
                  </a:solidFill>
                  <a:latin typeface="Arial Narrow" pitchFamily="34" charset="0"/>
                </a:rPr>
                <a:t>MDT / Laptop</a:t>
              </a:r>
            </a:p>
          </p:txBody>
        </p:sp>
      </p:grpSp>
      <p:grpSp>
        <p:nvGrpSpPr>
          <p:cNvPr id="126" name="Group 125"/>
          <p:cNvGrpSpPr/>
          <p:nvPr/>
        </p:nvGrpSpPr>
        <p:grpSpPr>
          <a:xfrm>
            <a:off x="9016320" y="3678372"/>
            <a:ext cx="593432" cy="1145977"/>
            <a:chOff x="5695130" y="4267200"/>
            <a:chExt cx="593432" cy="1145977"/>
          </a:xfrm>
        </p:grpSpPr>
        <p:pic>
          <p:nvPicPr>
            <p:cNvPr id="127"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85724" y="4267200"/>
              <a:ext cx="350438" cy="82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TextBox 127"/>
            <p:cNvSpPr txBox="1"/>
            <p:nvPr/>
          </p:nvSpPr>
          <p:spPr>
            <a:xfrm>
              <a:off x="5695130" y="5105400"/>
              <a:ext cx="593432" cy="307777"/>
            </a:xfrm>
            <a:prstGeom prst="rect">
              <a:avLst/>
            </a:prstGeom>
            <a:noFill/>
          </p:spPr>
          <p:txBody>
            <a:bodyPr wrap="none" rtlCol="0">
              <a:spAutoFit/>
            </a:bodyPr>
            <a:lstStyle/>
            <a:p>
              <a:r>
                <a:rPr lang="en-US" sz="1400" dirty="0">
                  <a:solidFill>
                    <a:schemeClr val="bg1"/>
                  </a:solidFill>
                  <a:latin typeface="Arial Narrow" pitchFamily="34" charset="0"/>
                </a:rPr>
                <a:t>Radio</a:t>
              </a:r>
            </a:p>
          </p:txBody>
        </p:sp>
      </p:grpSp>
      <p:grpSp>
        <p:nvGrpSpPr>
          <p:cNvPr id="129" name="Group 128"/>
          <p:cNvGrpSpPr/>
          <p:nvPr/>
        </p:nvGrpSpPr>
        <p:grpSpPr>
          <a:xfrm>
            <a:off x="7422421" y="4824343"/>
            <a:ext cx="1981200" cy="507801"/>
            <a:chOff x="4191000" y="5386388"/>
            <a:chExt cx="1981200" cy="507801"/>
          </a:xfrm>
        </p:grpSpPr>
        <p:sp>
          <p:nvSpPr>
            <p:cNvPr id="130" name="Up-Down Arrow 129"/>
            <p:cNvSpPr/>
            <p:nvPr/>
          </p:nvSpPr>
          <p:spPr bwMode="auto">
            <a:xfrm>
              <a:off x="4191000" y="5410200"/>
              <a:ext cx="325280" cy="457200"/>
            </a:xfrm>
            <a:prstGeom prst="upDown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96" eaLnBrk="0" hangingPunct="0"/>
              <a:endParaRPr lang="en-US" sz="2400" dirty="0"/>
            </a:p>
          </p:txBody>
        </p:sp>
        <p:pic>
          <p:nvPicPr>
            <p:cNvPr id="131" name="Picture 1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77921" y="5413177"/>
              <a:ext cx="365125"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1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07075" y="5386388"/>
              <a:ext cx="365125"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3" name="Picture 132"/>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t="24728" b="21938"/>
          <a:stretch/>
        </p:blipFill>
        <p:spPr>
          <a:xfrm>
            <a:off x="7225309" y="5361902"/>
            <a:ext cx="2241703" cy="896681"/>
          </a:xfrm>
          <a:prstGeom prst="rect">
            <a:avLst/>
          </a:prstGeom>
        </p:spPr>
      </p:pic>
      <p:grpSp>
        <p:nvGrpSpPr>
          <p:cNvPr id="134" name="Group 133"/>
          <p:cNvGrpSpPr/>
          <p:nvPr/>
        </p:nvGrpSpPr>
        <p:grpSpPr>
          <a:xfrm>
            <a:off x="11022022" y="1120873"/>
            <a:ext cx="276045" cy="1230615"/>
            <a:chOff x="5986732" y="759125"/>
            <a:chExt cx="276045" cy="1230615"/>
          </a:xfrm>
        </p:grpSpPr>
        <p:cxnSp>
          <p:nvCxnSpPr>
            <p:cNvPr id="135" name="Straight Connector 134"/>
            <p:cNvCxnSpPr/>
            <p:nvPr/>
          </p:nvCxnSpPr>
          <p:spPr>
            <a:xfrm flipV="1">
              <a:off x="5986732" y="759125"/>
              <a:ext cx="103517" cy="1230615"/>
            </a:xfrm>
            <a:prstGeom prst="line">
              <a:avLst/>
            </a:prstGeom>
            <a:ln/>
          </p:spPr>
          <p:style>
            <a:lnRef idx="1">
              <a:schemeClr val="dk1"/>
            </a:lnRef>
            <a:fillRef idx="0">
              <a:schemeClr val="dk1"/>
            </a:fillRef>
            <a:effectRef idx="0">
              <a:schemeClr val="dk1"/>
            </a:effectRef>
            <a:fontRef idx="minor">
              <a:schemeClr val="tx1"/>
            </a:fontRef>
          </p:style>
        </p:cxnSp>
        <p:cxnSp>
          <p:nvCxnSpPr>
            <p:cNvPr id="136" name="Straight Connector 135"/>
            <p:cNvCxnSpPr/>
            <p:nvPr/>
          </p:nvCxnSpPr>
          <p:spPr>
            <a:xfrm flipH="1" flipV="1">
              <a:off x="6090249" y="759125"/>
              <a:ext cx="172528" cy="1230615"/>
            </a:xfrm>
            <a:prstGeom prst="line">
              <a:avLst/>
            </a:prstGeom>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H="1" flipV="1">
              <a:off x="6088482" y="759125"/>
              <a:ext cx="18581" cy="1098263"/>
            </a:xfrm>
            <a:prstGeom prst="line">
              <a:avLst/>
            </a:prstGeom>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6110057" y="1440610"/>
              <a:ext cx="83709" cy="73848"/>
            </a:xfrm>
            <a:prstGeom prst="line">
              <a:avLst/>
            </a:prstGeom>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flipH="1">
              <a:off x="6036724" y="1440611"/>
              <a:ext cx="61048" cy="73847"/>
            </a:xfrm>
            <a:prstGeom prst="line">
              <a:avLst/>
            </a:prstGeom>
            <a:ln/>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a:off x="6019471" y="1514458"/>
              <a:ext cx="194103" cy="0"/>
            </a:xfrm>
            <a:prstGeom prst="line">
              <a:avLst/>
            </a:prstGeom>
            <a:ln/>
          </p:spPr>
          <p:style>
            <a:lnRef idx="1">
              <a:schemeClr val="dk1"/>
            </a:lnRef>
            <a:fillRef idx="0">
              <a:schemeClr val="dk1"/>
            </a:fillRef>
            <a:effectRef idx="0">
              <a:schemeClr val="dk1"/>
            </a:effectRef>
            <a:fontRef idx="minor">
              <a:schemeClr val="tx1"/>
            </a:fontRef>
          </p:style>
        </p:cxnSp>
      </p:grpSp>
      <p:grpSp>
        <p:nvGrpSpPr>
          <p:cNvPr id="154" name="Group 153"/>
          <p:cNvGrpSpPr/>
          <p:nvPr/>
        </p:nvGrpSpPr>
        <p:grpSpPr>
          <a:xfrm>
            <a:off x="10153845" y="56547"/>
            <a:ext cx="870206" cy="1057260"/>
            <a:chOff x="5249240" y="678003"/>
            <a:chExt cx="870206" cy="1057259"/>
          </a:xfrm>
        </p:grpSpPr>
        <p:sp>
          <p:nvSpPr>
            <p:cNvPr id="155" name="Lightning Bolt 154"/>
            <p:cNvSpPr/>
            <p:nvPr/>
          </p:nvSpPr>
          <p:spPr>
            <a:xfrm>
              <a:off x="5424854" y="1081612"/>
              <a:ext cx="694592" cy="653650"/>
            </a:xfrm>
            <a:prstGeom prst="lightningBol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ardrop 155"/>
            <p:cNvSpPr/>
            <p:nvPr/>
          </p:nvSpPr>
          <p:spPr>
            <a:xfrm rot="6488832">
              <a:off x="5247187" y="680056"/>
              <a:ext cx="538875" cy="534770"/>
            </a:xfrm>
            <a:prstGeom prst="teardrop">
              <a:avLst/>
            </a:prstGeom>
            <a:solidFill>
              <a:srgbClr val="FCFDF5"/>
            </a:solidFill>
            <a:ln>
              <a:solidFill>
                <a:schemeClr val="bg1"/>
              </a:solidFill>
            </a:ln>
            <a:effectLst>
              <a:outerShdw blurRad="50800" dist="50800" dir="5400000" algn="ctr" rotWithShape="0">
                <a:srgbClr val="FBFCF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flipH="1">
            <a:off x="11231085" y="47713"/>
            <a:ext cx="915763" cy="1057260"/>
            <a:chOff x="5249240" y="678003"/>
            <a:chExt cx="870206" cy="1057259"/>
          </a:xfrm>
        </p:grpSpPr>
        <p:sp>
          <p:nvSpPr>
            <p:cNvPr id="158" name="Lightning Bolt 157"/>
            <p:cNvSpPr/>
            <p:nvPr/>
          </p:nvSpPr>
          <p:spPr>
            <a:xfrm>
              <a:off x="5424854" y="1081612"/>
              <a:ext cx="694592" cy="653650"/>
            </a:xfrm>
            <a:prstGeom prst="lightningBol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ardrop 158"/>
            <p:cNvSpPr/>
            <p:nvPr/>
          </p:nvSpPr>
          <p:spPr>
            <a:xfrm rot="6488832">
              <a:off x="5247187" y="680056"/>
              <a:ext cx="538875" cy="534770"/>
            </a:xfrm>
            <a:prstGeom prst="teardrop">
              <a:avLst/>
            </a:prstGeom>
            <a:solidFill>
              <a:srgbClr val="FCFDF5"/>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1" name="Straight Arrow Connector 160"/>
          <p:cNvCxnSpPr>
            <a:stCxn id="127" idx="3"/>
          </p:cNvCxnSpPr>
          <p:nvPr/>
        </p:nvCxnSpPr>
        <p:spPr>
          <a:xfrm flipV="1">
            <a:off x="9457352" y="2242402"/>
            <a:ext cx="1479234" cy="1847327"/>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162" name="Group 161"/>
          <p:cNvGrpSpPr/>
          <p:nvPr/>
        </p:nvGrpSpPr>
        <p:grpSpPr>
          <a:xfrm>
            <a:off x="9962352" y="4192774"/>
            <a:ext cx="1849729" cy="307777"/>
            <a:chOff x="6982520" y="4191000"/>
            <a:chExt cx="1849729" cy="307777"/>
          </a:xfrm>
        </p:grpSpPr>
        <p:cxnSp>
          <p:nvCxnSpPr>
            <p:cNvPr id="163" name="Straight Connector 162"/>
            <p:cNvCxnSpPr/>
            <p:nvPr/>
          </p:nvCxnSpPr>
          <p:spPr bwMode="auto">
            <a:xfrm flipH="1">
              <a:off x="6982520" y="4343400"/>
              <a:ext cx="493238"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64" name="Rectangle 163"/>
            <p:cNvSpPr/>
            <p:nvPr/>
          </p:nvSpPr>
          <p:spPr>
            <a:xfrm>
              <a:off x="7554335" y="4191000"/>
              <a:ext cx="1277914" cy="307777"/>
            </a:xfrm>
            <a:prstGeom prst="rect">
              <a:avLst/>
            </a:prstGeom>
          </p:spPr>
          <p:txBody>
            <a:bodyPr wrap="none">
              <a:spAutoFit/>
            </a:bodyPr>
            <a:lstStyle/>
            <a:p>
              <a:pPr algn="just"/>
              <a:r>
                <a:rPr lang="en-US" sz="1400" dirty="0" smtClean="0">
                  <a:solidFill>
                    <a:srgbClr val="000000"/>
                  </a:solidFill>
                  <a:latin typeface="Arial Narrow" pitchFamily="34" charset="0"/>
                </a:rPr>
                <a:t>Mission Critical</a:t>
              </a:r>
              <a:endParaRPr lang="en-US" sz="1400" dirty="0">
                <a:solidFill>
                  <a:srgbClr val="000000"/>
                </a:solidFill>
                <a:latin typeface="Arial Narrow" pitchFamily="34" charset="0"/>
              </a:endParaRPr>
            </a:p>
          </p:txBody>
        </p:sp>
      </p:grpSp>
      <p:grpSp>
        <p:nvGrpSpPr>
          <p:cNvPr id="165" name="Group 164"/>
          <p:cNvGrpSpPr/>
          <p:nvPr/>
        </p:nvGrpSpPr>
        <p:grpSpPr>
          <a:xfrm>
            <a:off x="9962352" y="4494597"/>
            <a:ext cx="2237680" cy="307777"/>
            <a:chOff x="6982520" y="4492823"/>
            <a:chExt cx="2237680" cy="307777"/>
          </a:xfrm>
        </p:grpSpPr>
        <p:cxnSp>
          <p:nvCxnSpPr>
            <p:cNvPr id="166" name="Straight Connector 165"/>
            <p:cNvCxnSpPr/>
            <p:nvPr/>
          </p:nvCxnSpPr>
          <p:spPr bwMode="auto">
            <a:xfrm flipH="1">
              <a:off x="6982520" y="4648200"/>
              <a:ext cx="493238" cy="0"/>
            </a:xfrm>
            <a:prstGeom prst="line">
              <a:avLst/>
            </a:prstGeom>
            <a:solidFill>
              <a:schemeClr val="accent1"/>
            </a:solidFill>
            <a:ln w="38100" cap="flat" cmpd="sng" algn="ctr">
              <a:solidFill>
                <a:srgbClr val="000000"/>
              </a:solidFill>
              <a:prstDash val="solid"/>
              <a:round/>
              <a:headEnd type="none" w="med" len="med"/>
              <a:tailEnd type="none" w="med" len="med"/>
            </a:ln>
            <a:effectLst/>
          </p:spPr>
        </p:cxnSp>
        <p:sp>
          <p:nvSpPr>
            <p:cNvPr id="167" name="Rectangle 166"/>
            <p:cNvSpPr/>
            <p:nvPr/>
          </p:nvSpPr>
          <p:spPr>
            <a:xfrm>
              <a:off x="7607258" y="4492823"/>
              <a:ext cx="1612942" cy="307777"/>
            </a:xfrm>
            <a:prstGeom prst="rect">
              <a:avLst/>
            </a:prstGeom>
          </p:spPr>
          <p:txBody>
            <a:bodyPr wrap="none">
              <a:spAutoFit/>
            </a:bodyPr>
            <a:lstStyle/>
            <a:p>
              <a:pPr algn="just"/>
              <a:r>
                <a:rPr lang="en-US" sz="1400" dirty="0" smtClean="0">
                  <a:solidFill>
                    <a:srgbClr val="000000"/>
                  </a:solidFill>
                  <a:latin typeface="Arial Narrow" pitchFamily="34" charset="0"/>
                </a:rPr>
                <a:t>Non-Mission Critical</a:t>
              </a:r>
              <a:endParaRPr lang="en-US" sz="1400" dirty="0">
                <a:solidFill>
                  <a:srgbClr val="000000"/>
                </a:solidFill>
                <a:latin typeface="Arial Narrow" pitchFamily="34" charset="0"/>
              </a:endParaRPr>
            </a:p>
          </p:txBody>
        </p:sp>
      </p:grpSp>
      <p:grpSp>
        <p:nvGrpSpPr>
          <p:cNvPr id="172" name="Group 171"/>
          <p:cNvGrpSpPr/>
          <p:nvPr/>
        </p:nvGrpSpPr>
        <p:grpSpPr>
          <a:xfrm>
            <a:off x="8189474" y="1003753"/>
            <a:ext cx="878675" cy="1900166"/>
            <a:chOff x="5197232" y="3004099"/>
            <a:chExt cx="1526116" cy="3855546"/>
          </a:xfrm>
          <a:solidFill>
            <a:schemeClr val="bg2">
              <a:lumMod val="90000"/>
            </a:schemeClr>
          </a:solidFill>
        </p:grpSpPr>
        <p:sp>
          <p:nvSpPr>
            <p:cNvPr id="173" name="Rounded Rectangle 172"/>
            <p:cNvSpPr/>
            <p:nvPr/>
          </p:nvSpPr>
          <p:spPr>
            <a:xfrm>
              <a:off x="6351851" y="3595904"/>
              <a:ext cx="124663" cy="838554"/>
            </a:xfrm>
            <a:prstGeom prst="roundRect">
              <a:avLst/>
            </a:prstGeom>
            <a:grpFill/>
            <a:ln>
              <a:solidFill>
                <a:schemeClr val="tx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a:off x="6163103" y="3468759"/>
              <a:ext cx="123291" cy="839269"/>
            </a:xfrm>
            <a:prstGeom prst="roundRect">
              <a:avLst/>
            </a:prstGeom>
            <a:grpFill/>
            <a:ln>
              <a:solidFill>
                <a:schemeClr val="tx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6529624" y="3743772"/>
              <a:ext cx="152514" cy="834842"/>
            </a:xfrm>
            <a:prstGeom prst="roundRect">
              <a:avLst/>
            </a:prstGeom>
            <a:grpFill/>
            <a:ln>
              <a:solidFill>
                <a:schemeClr val="tx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p:cNvSpPr/>
            <p:nvPr/>
          </p:nvSpPr>
          <p:spPr>
            <a:xfrm>
              <a:off x="5684040" y="3476969"/>
              <a:ext cx="124663" cy="838554"/>
            </a:xfrm>
            <a:prstGeom prst="roundRect">
              <a:avLst/>
            </a:prstGeom>
            <a:grpFill/>
            <a:ln>
              <a:solidFill>
                <a:schemeClr val="tx1"/>
              </a:solidFill>
            </a:ln>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ounded Rectangle 176"/>
            <p:cNvSpPr/>
            <p:nvPr/>
          </p:nvSpPr>
          <p:spPr>
            <a:xfrm>
              <a:off x="5505137" y="3603399"/>
              <a:ext cx="123291" cy="839269"/>
            </a:xfrm>
            <a:prstGeom prst="roundRect">
              <a:avLst/>
            </a:prstGeom>
            <a:grpFill/>
            <a:ln>
              <a:solidFill>
                <a:schemeClr val="tx1"/>
              </a:solidFill>
            </a:ln>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5294359" y="3743772"/>
              <a:ext cx="152514" cy="834842"/>
            </a:xfrm>
            <a:prstGeom prst="roundRect">
              <a:avLst/>
            </a:prstGeom>
            <a:grpFill/>
            <a:ln>
              <a:solidFill>
                <a:schemeClr val="tx1"/>
              </a:solidFill>
            </a:ln>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p:cNvCxnSpPr/>
            <p:nvPr/>
          </p:nvCxnSpPr>
          <p:spPr>
            <a:xfrm flipH="1" flipV="1">
              <a:off x="6015595" y="3644285"/>
              <a:ext cx="707753" cy="578188"/>
            </a:xfrm>
            <a:prstGeom prst="line">
              <a:avLst/>
            </a:prstGeom>
            <a:grpFill/>
            <a:ln w="66675"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5197232" y="3644285"/>
              <a:ext cx="818363" cy="601099"/>
            </a:xfrm>
            <a:prstGeom prst="line">
              <a:avLst/>
            </a:prstGeom>
            <a:grpFill/>
            <a:ln w="666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5864315" y="3004099"/>
              <a:ext cx="241222" cy="3855546"/>
              <a:chOff x="2074460" y="395785"/>
              <a:chExt cx="232012" cy="3588386"/>
            </a:xfrm>
            <a:grpFill/>
          </p:grpSpPr>
          <p:sp>
            <p:nvSpPr>
              <p:cNvPr id="186" name="Rectangle 185"/>
              <p:cNvSpPr/>
              <p:nvPr/>
            </p:nvSpPr>
            <p:spPr>
              <a:xfrm>
                <a:off x="2074461" y="524979"/>
                <a:ext cx="232011" cy="3459192"/>
              </a:xfrm>
              <a:prstGeom prst="rect">
                <a:avLst/>
              </a:prstGeom>
              <a:grp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2074460" y="395785"/>
                <a:ext cx="232012" cy="184230"/>
              </a:xfrm>
              <a:prstGeom prst="ellipse">
                <a:avLst/>
              </a:prstGeom>
              <a:grp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2" name="Straight Connector 181"/>
            <p:cNvCxnSpPr/>
            <p:nvPr/>
          </p:nvCxnSpPr>
          <p:spPr>
            <a:xfrm flipH="1">
              <a:off x="5197233" y="4245382"/>
              <a:ext cx="1526115" cy="5080"/>
            </a:xfrm>
            <a:prstGeom prst="line">
              <a:avLst/>
            </a:prstGeom>
            <a:grpFill/>
            <a:ln w="66675" cap="rnd">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183" name="Rounded Rectangle 182"/>
            <p:cNvSpPr/>
            <p:nvPr/>
          </p:nvSpPr>
          <p:spPr>
            <a:xfrm>
              <a:off x="5575053" y="3830501"/>
              <a:ext cx="152514" cy="834842"/>
            </a:xfrm>
            <a:prstGeom prst="roundRect">
              <a:avLst/>
            </a:prstGeom>
            <a:grpFill/>
            <a:ln>
              <a:solidFill>
                <a:schemeClr val="tx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5894610" y="3841518"/>
              <a:ext cx="152514" cy="834842"/>
            </a:xfrm>
            <a:prstGeom prst="roundRect">
              <a:avLst/>
            </a:prstGeom>
            <a:grpFill/>
            <a:ln>
              <a:solidFill>
                <a:schemeClr val="tx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6225831" y="3830501"/>
              <a:ext cx="152514" cy="834842"/>
            </a:xfrm>
            <a:prstGeom prst="roundRect">
              <a:avLst/>
            </a:prstGeom>
            <a:grpFill/>
            <a:ln>
              <a:solidFill>
                <a:schemeClr val="tx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8" name="Straight Arrow Connector 187"/>
          <p:cNvCxnSpPr>
            <a:stCxn id="193" idx="0"/>
            <a:endCxn id="184" idx="2"/>
          </p:cNvCxnSpPr>
          <p:nvPr/>
        </p:nvCxnSpPr>
        <p:spPr>
          <a:xfrm flipV="1">
            <a:off x="8396155" y="1827909"/>
            <a:ext cx="238747" cy="2079369"/>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93" name="Picture 19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209342" y="3907278"/>
            <a:ext cx="373626" cy="769696"/>
          </a:xfrm>
          <a:prstGeom prst="rect">
            <a:avLst/>
          </a:prstGeom>
        </p:spPr>
      </p:pic>
      <p:sp>
        <p:nvSpPr>
          <p:cNvPr id="202" name="Can 201"/>
          <p:cNvSpPr/>
          <p:nvPr/>
        </p:nvSpPr>
        <p:spPr bwMode="auto">
          <a:xfrm>
            <a:off x="4944696" y="1138162"/>
            <a:ext cx="780488" cy="533400"/>
          </a:xfrm>
          <a:prstGeom prst="can">
            <a:avLst/>
          </a:prstGeom>
          <a:solidFill>
            <a:srgbClr val="FFFFFF">
              <a:lumMod val="75000"/>
            </a:srgbClr>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3596"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AVL</a:t>
            </a:r>
          </a:p>
        </p:txBody>
      </p:sp>
      <p:sp>
        <p:nvSpPr>
          <p:cNvPr id="203" name="Can 202"/>
          <p:cNvSpPr/>
          <p:nvPr/>
        </p:nvSpPr>
        <p:spPr bwMode="auto">
          <a:xfrm>
            <a:off x="5940032" y="307235"/>
            <a:ext cx="765084" cy="569101"/>
          </a:xfrm>
          <a:prstGeom prst="can">
            <a:avLst/>
          </a:prstGeom>
          <a:solidFill>
            <a:srgbClr val="FFFFFF">
              <a:lumMod val="75000"/>
            </a:srgbClr>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3596"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RMS</a:t>
            </a:r>
          </a:p>
        </p:txBody>
      </p:sp>
      <p:sp>
        <p:nvSpPr>
          <p:cNvPr id="205" name="Can 204"/>
          <p:cNvSpPr/>
          <p:nvPr/>
        </p:nvSpPr>
        <p:spPr bwMode="auto">
          <a:xfrm>
            <a:off x="4917525" y="372380"/>
            <a:ext cx="776273" cy="525599"/>
          </a:xfrm>
          <a:prstGeom prst="can">
            <a:avLst/>
          </a:prstGeom>
          <a:solidFill>
            <a:srgbClr val="FFFFFF">
              <a:lumMod val="75000"/>
            </a:srgbClr>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3596"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CAD</a:t>
            </a:r>
          </a:p>
        </p:txBody>
      </p:sp>
      <p:cxnSp>
        <p:nvCxnSpPr>
          <p:cNvPr id="207" name="Straight Arrow Connector 206"/>
          <p:cNvCxnSpPr>
            <a:stCxn id="121" idx="4"/>
            <a:endCxn id="184" idx="2"/>
          </p:cNvCxnSpPr>
          <p:nvPr/>
        </p:nvCxnSpPr>
        <p:spPr>
          <a:xfrm flipV="1">
            <a:off x="7327705" y="1827909"/>
            <a:ext cx="1307197" cy="2047190"/>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10" name="Straight Arrow Connector 209"/>
          <p:cNvCxnSpPr/>
          <p:nvPr/>
        </p:nvCxnSpPr>
        <p:spPr>
          <a:xfrm>
            <a:off x="6769701" y="1046813"/>
            <a:ext cx="1429952" cy="441454"/>
          </a:xfrm>
          <a:prstGeom prst="straightConnector1">
            <a:avLst/>
          </a:prstGeom>
          <a:ln w="381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215" name="Can 214"/>
          <p:cNvSpPr/>
          <p:nvPr/>
        </p:nvSpPr>
        <p:spPr bwMode="auto">
          <a:xfrm>
            <a:off x="5898856" y="1260756"/>
            <a:ext cx="776273" cy="525599"/>
          </a:xfrm>
          <a:prstGeom prst="can">
            <a:avLst/>
          </a:prstGeom>
          <a:solidFill>
            <a:srgbClr val="FFFFFF">
              <a:lumMod val="75000"/>
            </a:srgbClr>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3596"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etc.</a:t>
            </a:r>
          </a:p>
        </p:txBody>
      </p:sp>
      <p:sp>
        <p:nvSpPr>
          <p:cNvPr id="219" name="Cloud Callout 218"/>
          <p:cNvSpPr/>
          <p:nvPr/>
        </p:nvSpPr>
        <p:spPr>
          <a:xfrm>
            <a:off x="8316840" y="7231"/>
            <a:ext cx="1816499" cy="969593"/>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3G/ Voice-over LTE</a:t>
            </a:r>
            <a:endParaRPr lang="en-US" dirty="0"/>
          </a:p>
        </p:txBody>
      </p:sp>
      <p:sp>
        <p:nvSpPr>
          <p:cNvPr id="220" name="Cloud Callout 219"/>
          <p:cNvSpPr/>
          <p:nvPr/>
        </p:nvSpPr>
        <p:spPr>
          <a:xfrm>
            <a:off x="9098728" y="995882"/>
            <a:ext cx="1103877" cy="543243"/>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Video</a:t>
            </a:r>
            <a:endParaRPr lang="en-US" dirty="0"/>
          </a:p>
        </p:txBody>
      </p:sp>
      <p:sp>
        <p:nvSpPr>
          <p:cNvPr id="226" name="Rounded Rectangle 225"/>
          <p:cNvSpPr/>
          <p:nvPr/>
        </p:nvSpPr>
        <p:spPr bwMode="auto">
          <a:xfrm>
            <a:off x="649464" y="2903919"/>
            <a:ext cx="4730860" cy="2682653"/>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360" tIns="45680" rIns="91360" bIns="45680" numCol="1" rtlCol="0" anchor="t" anchorCtr="0" compatLnSpc="1">
            <a:prstTxWarp prst="textNoShape">
              <a:avLst/>
            </a:prstTxWarp>
          </a:bodyPr>
          <a:lstStyle/>
          <a:p>
            <a:pPr algn="ctr" eaLnBrk="0" hangingPunct="0"/>
            <a:r>
              <a:rPr lang="en-US" sz="4000" b="1" dirty="0">
                <a:solidFill>
                  <a:srgbClr val="000000"/>
                </a:solidFill>
              </a:rPr>
              <a:t>Current State: </a:t>
            </a:r>
            <a:endParaRPr lang="en-US" u="sng" dirty="0" smtClean="0">
              <a:solidFill>
                <a:srgbClr val="000000"/>
              </a:solidFill>
            </a:endParaRPr>
          </a:p>
          <a:p>
            <a:pPr algn="ctr" eaLnBrk="0" hangingPunct="0"/>
            <a:r>
              <a:rPr lang="en-US" sz="4000" dirty="0">
                <a:solidFill>
                  <a:srgbClr val="000000"/>
                </a:solidFill>
              </a:rPr>
              <a:t>Public Safety Competes with Public for Priority</a:t>
            </a:r>
            <a:endParaRPr lang="en-US" dirty="0">
              <a:solidFill>
                <a:srgbClr val="000000"/>
              </a:solidFill>
            </a:endParaRPr>
          </a:p>
          <a:p>
            <a:pPr algn="ctr" eaLnBrk="0" hangingPunct="0"/>
            <a:endParaRPr lang="en-US" dirty="0">
              <a:solidFill>
                <a:srgbClr val="000000"/>
              </a:solidFill>
            </a:endParaRPr>
          </a:p>
        </p:txBody>
      </p:sp>
      <p:sp>
        <p:nvSpPr>
          <p:cNvPr id="229" name="TextBox 228"/>
          <p:cNvSpPr txBox="1"/>
          <p:nvPr/>
        </p:nvSpPr>
        <p:spPr>
          <a:xfrm>
            <a:off x="8681801" y="1791026"/>
            <a:ext cx="1372848" cy="646331"/>
          </a:xfrm>
          <a:prstGeom prst="rect">
            <a:avLst/>
          </a:prstGeom>
          <a:noFill/>
        </p:spPr>
        <p:txBody>
          <a:bodyPr wrap="square" rtlCol="0">
            <a:spAutoFit/>
          </a:bodyPr>
          <a:lstStyle/>
          <a:p>
            <a:r>
              <a:rPr lang="en-US" dirty="0" smtClean="0"/>
              <a:t>Commercial Networks</a:t>
            </a:r>
            <a:endParaRPr lang="en-US" dirty="0"/>
          </a:p>
        </p:txBody>
      </p:sp>
      <p:sp>
        <p:nvSpPr>
          <p:cNvPr id="230" name="TextBox 229"/>
          <p:cNvSpPr txBox="1"/>
          <p:nvPr/>
        </p:nvSpPr>
        <p:spPr>
          <a:xfrm>
            <a:off x="11382847" y="1404862"/>
            <a:ext cx="1158386" cy="923330"/>
          </a:xfrm>
          <a:prstGeom prst="rect">
            <a:avLst/>
          </a:prstGeom>
          <a:noFill/>
        </p:spPr>
        <p:txBody>
          <a:bodyPr wrap="square" rtlCol="0">
            <a:spAutoFit/>
          </a:bodyPr>
          <a:lstStyle/>
          <a:p>
            <a:r>
              <a:rPr lang="en-US" dirty="0" smtClean="0"/>
              <a:t>Public Safety LMR</a:t>
            </a:r>
            <a:endParaRPr lang="en-US" dirty="0"/>
          </a:p>
        </p:txBody>
      </p:sp>
      <p:sp>
        <p:nvSpPr>
          <p:cNvPr id="65" name="TextBox 64"/>
          <p:cNvSpPr txBox="1"/>
          <p:nvPr/>
        </p:nvSpPr>
        <p:spPr>
          <a:xfrm>
            <a:off x="2460801" y="6052656"/>
            <a:ext cx="3871957" cy="461665"/>
          </a:xfrm>
          <a:prstGeom prst="rect">
            <a:avLst/>
          </a:prstGeom>
          <a:noFill/>
        </p:spPr>
        <p:txBody>
          <a:bodyPr wrap="none" rtlCol="0">
            <a:spAutoFit/>
          </a:bodyPr>
          <a:lstStyle/>
          <a:p>
            <a:r>
              <a:rPr lang="en-US" sz="1200" dirty="0"/>
              <a:t>For </a:t>
            </a:r>
            <a:r>
              <a:rPr lang="en-US" sz="1200" dirty="0" smtClean="0"/>
              <a:t>more, </a:t>
            </a:r>
            <a:r>
              <a:rPr lang="en-US" sz="1200" dirty="0"/>
              <a:t>see: </a:t>
            </a:r>
            <a:r>
              <a:rPr lang="en-US" sz="1200" dirty="0">
                <a:hlinkClick r:id="rId7"/>
              </a:rPr>
              <a:t>https</a:t>
            </a:r>
            <a:r>
              <a:rPr lang="en-US" sz="1200" dirty="0" smtClean="0">
                <a:hlinkClick r:id="rId7"/>
              </a:rPr>
              <a:t>://mdinterop-public.sharepoint.com/ </a:t>
            </a:r>
            <a:endParaRPr lang="en-US" sz="1200" dirty="0"/>
          </a:p>
          <a:p>
            <a:endParaRPr lang="en-US" sz="1200" dirty="0"/>
          </a:p>
        </p:txBody>
      </p:sp>
    </p:spTree>
    <p:extLst>
      <p:ext uri="{BB962C8B-B14F-4D97-AF65-F5344CB8AC3E}">
        <p14:creationId xmlns:p14="http://schemas.microsoft.com/office/powerpoint/2010/main" val="388896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loud 216"/>
          <p:cNvSpPr/>
          <p:nvPr/>
        </p:nvSpPr>
        <p:spPr>
          <a:xfrm>
            <a:off x="4335547" y="-31482"/>
            <a:ext cx="3352682" cy="2362285"/>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6" name="Rectangle 5"/>
          <p:cNvSpPr/>
          <p:nvPr/>
        </p:nvSpPr>
        <p:spPr>
          <a:xfrm>
            <a:off x="0" y="165372"/>
            <a:ext cx="3972129" cy="778213"/>
          </a:xfrm>
          <a:prstGeom prst="rect">
            <a:avLst/>
          </a:prstGeom>
          <a:solidFill>
            <a:schemeClr val="accent6"/>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Need for FirstNet</a:t>
            </a:r>
            <a:endParaRPr lang="en-US" sz="3600" dirty="0"/>
          </a:p>
        </p:txBody>
      </p:sp>
      <p:grpSp>
        <p:nvGrpSpPr>
          <p:cNvPr id="120" name="Group 119"/>
          <p:cNvGrpSpPr/>
          <p:nvPr/>
        </p:nvGrpSpPr>
        <p:grpSpPr>
          <a:xfrm>
            <a:off x="6826389" y="3875099"/>
            <a:ext cx="1119217" cy="946268"/>
            <a:chOff x="3048000" y="3470355"/>
            <a:chExt cx="1119216" cy="946268"/>
          </a:xfrm>
        </p:grpSpPr>
        <p:sp>
          <p:nvSpPr>
            <p:cNvPr id="121" name="laptop"/>
            <p:cNvSpPr>
              <a:spLocks noEditPoints="1" noChangeArrowheads="1"/>
            </p:cNvSpPr>
            <p:nvPr/>
          </p:nvSpPr>
          <p:spPr bwMode="auto">
            <a:xfrm>
              <a:off x="3124200" y="3470355"/>
              <a:ext cx="850231" cy="629282"/>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TextBox 121"/>
            <p:cNvSpPr txBox="1"/>
            <p:nvPr/>
          </p:nvSpPr>
          <p:spPr>
            <a:xfrm>
              <a:off x="3048000" y="4108846"/>
              <a:ext cx="1119216" cy="307777"/>
            </a:xfrm>
            <a:prstGeom prst="rect">
              <a:avLst/>
            </a:prstGeom>
            <a:noFill/>
          </p:spPr>
          <p:txBody>
            <a:bodyPr wrap="none" rtlCol="0">
              <a:spAutoFit/>
            </a:bodyPr>
            <a:lstStyle/>
            <a:p>
              <a:r>
                <a:rPr lang="en-US" sz="1400" dirty="0">
                  <a:solidFill>
                    <a:schemeClr val="bg1"/>
                  </a:solidFill>
                  <a:latin typeface="Arial Narrow" pitchFamily="34" charset="0"/>
                </a:rPr>
                <a:t>MDT / Laptop</a:t>
              </a:r>
            </a:p>
          </p:txBody>
        </p:sp>
      </p:grpSp>
      <p:grpSp>
        <p:nvGrpSpPr>
          <p:cNvPr id="126" name="Group 125"/>
          <p:cNvGrpSpPr/>
          <p:nvPr/>
        </p:nvGrpSpPr>
        <p:grpSpPr>
          <a:xfrm>
            <a:off x="9016320" y="3678372"/>
            <a:ext cx="593432" cy="1145977"/>
            <a:chOff x="5695130" y="4267200"/>
            <a:chExt cx="593432" cy="1145977"/>
          </a:xfrm>
        </p:grpSpPr>
        <p:pic>
          <p:nvPicPr>
            <p:cNvPr id="127"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85724" y="4267200"/>
              <a:ext cx="350438" cy="82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TextBox 127"/>
            <p:cNvSpPr txBox="1"/>
            <p:nvPr/>
          </p:nvSpPr>
          <p:spPr>
            <a:xfrm>
              <a:off x="5695130" y="5105400"/>
              <a:ext cx="593432" cy="307777"/>
            </a:xfrm>
            <a:prstGeom prst="rect">
              <a:avLst/>
            </a:prstGeom>
            <a:noFill/>
          </p:spPr>
          <p:txBody>
            <a:bodyPr wrap="none" rtlCol="0">
              <a:spAutoFit/>
            </a:bodyPr>
            <a:lstStyle/>
            <a:p>
              <a:r>
                <a:rPr lang="en-US" sz="1400" dirty="0">
                  <a:solidFill>
                    <a:schemeClr val="bg1"/>
                  </a:solidFill>
                  <a:latin typeface="Arial Narrow" pitchFamily="34" charset="0"/>
                </a:rPr>
                <a:t>Radio</a:t>
              </a:r>
            </a:p>
          </p:txBody>
        </p:sp>
      </p:grpSp>
      <p:grpSp>
        <p:nvGrpSpPr>
          <p:cNvPr id="129" name="Group 128"/>
          <p:cNvGrpSpPr/>
          <p:nvPr/>
        </p:nvGrpSpPr>
        <p:grpSpPr>
          <a:xfrm>
            <a:off x="7422421" y="4824343"/>
            <a:ext cx="1981200" cy="507801"/>
            <a:chOff x="4191000" y="5386388"/>
            <a:chExt cx="1981200" cy="507801"/>
          </a:xfrm>
        </p:grpSpPr>
        <p:sp>
          <p:nvSpPr>
            <p:cNvPr id="130" name="Up-Down Arrow 129"/>
            <p:cNvSpPr/>
            <p:nvPr/>
          </p:nvSpPr>
          <p:spPr bwMode="auto">
            <a:xfrm>
              <a:off x="4191000" y="5410200"/>
              <a:ext cx="325280" cy="457200"/>
            </a:xfrm>
            <a:prstGeom prst="upDown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96" eaLnBrk="0" hangingPunct="0"/>
              <a:endParaRPr lang="en-US" sz="2400" dirty="0"/>
            </a:p>
          </p:txBody>
        </p:sp>
        <p:pic>
          <p:nvPicPr>
            <p:cNvPr id="131" name="Picture 1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77921" y="5413177"/>
              <a:ext cx="365125"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1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07075" y="5386388"/>
              <a:ext cx="365125"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3" name="Picture 132"/>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t="24728" b="21938"/>
          <a:stretch/>
        </p:blipFill>
        <p:spPr>
          <a:xfrm>
            <a:off x="7225309" y="5361902"/>
            <a:ext cx="2241703" cy="896681"/>
          </a:xfrm>
          <a:prstGeom prst="rect">
            <a:avLst/>
          </a:prstGeom>
        </p:spPr>
      </p:pic>
      <p:grpSp>
        <p:nvGrpSpPr>
          <p:cNvPr id="134" name="Group 133"/>
          <p:cNvGrpSpPr/>
          <p:nvPr/>
        </p:nvGrpSpPr>
        <p:grpSpPr>
          <a:xfrm>
            <a:off x="11022022" y="1120873"/>
            <a:ext cx="276045" cy="1230615"/>
            <a:chOff x="5986732" y="759125"/>
            <a:chExt cx="276045" cy="1230615"/>
          </a:xfrm>
        </p:grpSpPr>
        <p:cxnSp>
          <p:nvCxnSpPr>
            <p:cNvPr id="135" name="Straight Connector 134"/>
            <p:cNvCxnSpPr/>
            <p:nvPr/>
          </p:nvCxnSpPr>
          <p:spPr>
            <a:xfrm flipV="1">
              <a:off x="5986732" y="759125"/>
              <a:ext cx="103517" cy="1230615"/>
            </a:xfrm>
            <a:prstGeom prst="line">
              <a:avLst/>
            </a:prstGeom>
            <a:ln/>
          </p:spPr>
          <p:style>
            <a:lnRef idx="1">
              <a:schemeClr val="dk1"/>
            </a:lnRef>
            <a:fillRef idx="0">
              <a:schemeClr val="dk1"/>
            </a:fillRef>
            <a:effectRef idx="0">
              <a:schemeClr val="dk1"/>
            </a:effectRef>
            <a:fontRef idx="minor">
              <a:schemeClr val="tx1"/>
            </a:fontRef>
          </p:style>
        </p:cxnSp>
        <p:cxnSp>
          <p:nvCxnSpPr>
            <p:cNvPr id="136" name="Straight Connector 135"/>
            <p:cNvCxnSpPr/>
            <p:nvPr/>
          </p:nvCxnSpPr>
          <p:spPr>
            <a:xfrm flipH="1" flipV="1">
              <a:off x="6090249" y="759125"/>
              <a:ext cx="172528" cy="1230615"/>
            </a:xfrm>
            <a:prstGeom prst="line">
              <a:avLst/>
            </a:prstGeom>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H="1" flipV="1">
              <a:off x="6088482" y="759125"/>
              <a:ext cx="18581" cy="1098263"/>
            </a:xfrm>
            <a:prstGeom prst="line">
              <a:avLst/>
            </a:prstGeom>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6110057" y="1440610"/>
              <a:ext cx="83709" cy="73848"/>
            </a:xfrm>
            <a:prstGeom prst="line">
              <a:avLst/>
            </a:prstGeom>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flipH="1">
              <a:off x="6036724" y="1440611"/>
              <a:ext cx="61048" cy="73847"/>
            </a:xfrm>
            <a:prstGeom prst="line">
              <a:avLst/>
            </a:prstGeom>
            <a:ln/>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a:off x="6019471" y="1514458"/>
              <a:ext cx="194103" cy="0"/>
            </a:xfrm>
            <a:prstGeom prst="line">
              <a:avLst/>
            </a:prstGeom>
            <a:ln/>
          </p:spPr>
          <p:style>
            <a:lnRef idx="1">
              <a:schemeClr val="dk1"/>
            </a:lnRef>
            <a:fillRef idx="0">
              <a:schemeClr val="dk1"/>
            </a:fillRef>
            <a:effectRef idx="0">
              <a:schemeClr val="dk1"/>
            </a:effectRef>
            <a:fontRef idx="minor">
              <a:schemeClr val="tx1"/>
            </a:fontRef>
          </p:style>
        </p:cxnSp>
      </p:grpSp>
      <p:grpSp>
        <p:nvGrpSpPr>
          <p:cNvPr id="154" name="Group 153"/>
          <p:cNvGrpSpPr/>
          <p:nvPr/>
        </p:nvGrpSpPr>
        <p:grpSpPr>
          <a:xfrm>
            <a:off x="10153845" y="56547"/>
            <a:ext cx="870206" cy="1057260"/>
            <a:chOff x="5249240" y="678003"/>
            <a:chExt cx="870206" cy="1057259"/>
          </a:xfrm>
        </p:grpSpPr>
        <p:sp>
          <p:nvSpPr>
            <p:cNvPr id="155" name="Lightning Bolt 154"/>
            <p:cNvSpPr/>
            <p:nvPr/>
          </p:nvSpPr>
          <p:spPr>
            <a:xfrm>
              <a:off x="5424854" y="1081612"/>
              <a:ext cx="694592" cy="653650"/>
            </a:xfrm>
            <a:prstGeom prst="lightningBol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ardrop 155"/>
            <p:cNvSpPr/>
            <p:nvPr/>
          </p:nvSpPr>
          <p:spPr>
            <a:xfrm rot="6488832">
              <a:off x="5247187" y="680056"/>
              <a:ext cx="538875" cy="534770"/>
            </a:xfrm>
            <a:prstGeom prst="teardrop">
              <a:avLst/>
            </a:prstGeom>
            <a:solidFill>
              <a:srgbClr val="FCFDF5"/>
            </a:solidFill>
            <a:ln>
              <a:solidFill>
                <a:schemeClr val="bg1"/>
              </a:solidFill>
            </a:ln>
            <a:effectLst>
              <a:outerShdw blurRad="50800" dist="50800" dir="5400000" algn="ctr" rotWithShape="0">
                <a:srgbClr val="FBFCF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flipH="1">
            <a:off x="11231085" y="47713"/>
            <a:ext cx="915763" cy="1057260"/>
            <a:chOff x="5249240" y="678003"/>
            <a:chExt cx="870206" cy="1057259"/>
          </a:xfrm>
        </p:grpSpPr>
        <p:sp>
          <p:nvSpPr>
            <p:cNvPr id="158" name="Lightning Bolt 157"/>
            <p:cNvSpPr/>
            <p:nvPr/>
          </p:nvSpPr>
          <p:spPr>
            <a:xfrm>
              <a:off x="5424854" y="1081612"/>
              <a:ext cx="694592" cy="653650"/>
            </a:xfrm>
            <a:prstGeom prst="lightningBol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ardrop 158"/>
            <p:cNvSpPr/>
            <p:nvPr/>
          </p:nvSpPr>
          <p:spPr>
            <a:xfrm rot="6488832">
              <a:off x="5247187" y="680056"/>
              <a:ext cx="538875" cy="534770"/>
            </a:xfrm>
            <a:prstGeom prst="teardrop">
              <a:avLst/>
            </a:prstGeom>
            <a:solidFill>
              <a:srgbClr val="FCFDF5"/>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1" name="Straight Arrow Connector 160"/>
          <p:cNvCxnSpPr>
            <a:stCxn id="127" idx="3"/>
          </p:cNvCxnSpPr>
          <p:nvPr/>
        </p:nvCxnSpPr>
        <p:spPr>
          <a:xfrm flipV="1">
            <a:off x="9457352" y="2242402"/>
            <a:ext cx="1479234" cy="1847327"/>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162" name="Group 161"/>
          <p:cNvGrpSpPr/>
          <p:nvPr/>
        </p:nvGrpSpPr>
        <p:grpSpPr>
          <a:xfrm>
            <a:off x="9962352" y="4192774"/>
            <a:ext cx="1849729" cy="307777"/>
            <a:chOff x="6982520" y="4191000"/>
            <a:chExt cx="1849729" cy="307777"/>
          </a:xfrm>
        </p:grpSpPr>
        <p:cxnSp>
          <p:nvCxnSpPr>
            <p:cNvPr id="163" name="Straight Connector 162"/>
            <p:cNvCxnSpPr/>
            <p:nvPr/>
          </p:nvCxnSpPr>
          <p:spPr bwMode="auto">
            <a:xfrm flipH="1">
              <a:off x="6982520" y="4343400"/>
              <a:ext cx="493238"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64" name="Rectangle 163"/>
            <p:cNvSpPr/>
            <p:nvPr/>
          </p:nvSpPr>
          <p:spPr>
            <a:xfrm>
              <a:off x="7554335" y="4191000"/>
              <a:ext cx="1277914" cy="307777"/>
            </a:xfrm>
            <a:prstGeom prst="rect">
              <a:avLst/>
            </a:prstGeom>
          </p:spPr>
          <p:txBody>
            <a:bodyPr wrap="none">
              <a:spAutoFit/>
            </a:bodyPr>
            <a:lstStyle/>
            <a:p>
              <a:pPr algn="just"/>
              <a:r>
                <a:rPr lang="en-US" sz="1400" dirty="0" smtClean="0">
                  <a:solidFill>
                    <a:srgbClr val="000000"/>
                  </a:solidFill>
                  <a:latin typeface="Arial Narrow" pitchFamily="34" charset="0"/>
                </a:rPr>
                <a:t>Mission Critical</a:t>
              </a:r>
              <a:endParaRPr lang="en-US" sz="1400" dirty="0">
                <a:solidFill>
                  <a:srgbClr val="000000"/>
                </a:solidFill>
                <a:latin typeface="Arial Narrow" pitchFamily="34" charset="0"/>
              </a:endParaRPr>
            </a:p>
          </p:txBody>
        </p:sp>
      </p:grpSp>
      <p:grpSp>
        <p:nvGrpSpPr>
          <p:cNvPr id="165" name="Group 164"/>
          <p:cNvGrpSpPr/>
          <p:nvPr/>
        </p:nvGrpSpPr>
        <p:grpSpPr>
          <a:xfrm>
            <a:off x="9962352" y="4494597"/>
            <a:ext cx="2237680" cy="307777"/>
            <a:chOff x="6982520" y="4492823"/>
            <a:chExt cx="2237680" cy="307777"/>
          </a:xfrm>
        </p:grpSpPr>
        <p:cxnSp>
          <p:nvCxnSpPr>
            <p:cNvPr id="166" name="Straight Connector 165"/>
            <p:cNvCxnSpPr/>
            <p:nvPr/>
          </p:nvCxnSpPr>
          <p:spPr bwMode="auto">
            <a:xfrm flipH="1">
              <a:off x="6982520" y="4648200"/>
              <a:ext cx="493238" cy="0"/>
            </a:xfrm>
            <a:prstGeom prst="line">
              <a:avLst/>
            </a:prstGeom>
            <a:solidFill>
              <a:schemeClr val="accent1"/>
            </a:solidFill>
            <a:ln w="38100" cap="flat" cmpd="sng" algn="ctr">
              <a:solidFill>
                <a:srgbClr val="000000"/>
              </a:solidFill>
              <a:prstDash val="solid"/>
              <a:round/>
              <a:headEnd type="none" w="med" len="med"/>
              <a:tailEnd type="none" w="med" len="med"/>
            </a:ln>
            <a:effectLst/>
          </p:spPr>
        </p:cxnSp>
        <p:sp>
          <p:nvSpPr>
            <p:cNvPr id="167" name="Rectangle 166"/>
            <p:cNvSpPr/>
            <p:nvPr/>
          </p:nvSpPr>
          <p:spPr>
            <a:xfrm>
              <a:off x="7607258" y="4492823"/>
              <a:ext cx="1612942" cy="307777"/>
            </a:xfrm>
            <a:prstGeom prst="rect">
              <a:avLst/>
            </a:prstGeom>
          </p:spPr>
          <p:txBody>
            <a:bodyPr wrap="none">
              <a:spAutoFit/>
            </a:bodyPr>
            <a:lstStyle/>
            <a:p>
              <a:pPr algn="just"/>
              <a:r>
                <a:rPr lang="en-US" sz="1400" dirty="0" smtClean="0">
                  <a:solidFill>
                    <a:srgbClr val="000000"/>
                  </a:solidFill>
                  <a:latin typeface="Arial Narrow" pitchFamily="34" charset="0"/>
                </a:rPr>
                <a:t>Non-Mission Critical</a:t>
              </a:r>
              <a:endParaRPr lang="en-US" sz="1400" dirty="0">
                <a:solidFill>
                  <a:srgbClr val="000000"/>
                </a:solidFill>
                <a:latin typeface="Arial Narrow" pitchFamily="34" charset="0"/>
              </a:endParaRPr>
            </a:p>
          </p:txBody>
        </p:sp>
      </p:grpSp>
      <p:grpSp>
        <p:nvGrpSpPr>
          <p:cNvPr id="172" name="Group 171"/>
          <p:cNvGrpSpPr/>
          <p:nvPr/>
        </p:nvGrpSpPr>
        <p:grpSpPr>
          <a:xfrm>
            <a:off x="8189474" y="1003753"/>
            <a:ext cx="878675" cy="1900166"/>
            <a:chOff x="5197232" y="3004099"/>
            <a:chExt cx="1526116" cy="3855546"/>
          </a:xfrm>
          <a:solidFill>
            <a:schemeClr val="bg2">
              <a:lumMod val="90000"/>
            </a:schemeClr>
          </a:solidFill>
        </p:grpSpPr>
        <p:sp>
          <p:nvSpPr>
            <p:cNvPr id="173" name="Rounded Rectangle 172"/>
            <p:cNvSpPr/>
            <p:nvPr/>
          </p:nvSpPr>
          <p:spPr>
            <a:xfrm>
              <a:off x="6351851" y="3595904"/>
              <a:ext cx="124663" cy="838554"/>
            </a:xfrm>
            <a:prstGeom prst="roundRect">
              <a:avLst/>
            </a:prstGeom>
            <a:grpFill/>
            <a:ln>
              <a:solidFill>
                <a:schemeClr val="tx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ounded Rectangle 173"/>
            <p:cNvSpPr/>
            <p:nvPr/>
          </p:nvSpPr>
          <p:spPr>
            <a:xfrm>
              <a:off x="6163103" y="3468759"/>
              <a:ext cx="123291" cy="839269"/>
            </a:xfrm>
            <a:prstGeom prst="roundRect">
              <a:avLst/>
            </a:prstGeom>
            <a:grpFill/>
            <a:ln>
              <a:solidFill>
                <a:schemeClr val="tx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ounded Rectangle 174"/>
            <p:cNvSpPr/>
            <p:nvPr/>
          </p:nvSpPr>
          <p:spPr>
            <a:xfrm>
              <a:off x="6529624" y="3743772"/>
              <a:ext cx="152514" cy="834842"/>
            </a:xfrm>
            <a:prstGeom prst="roundRect">
              <a:avLst/>
            </a:prstGeom>
            <a:grpFill/>
            <a:ln>
              <a:solidFill>
                <a:schemeClr val="tx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ounded Rectangle 175"/>
            <p:cNvSpPr/>
            <p:nvPr/>
          </p:nvSpPr>
          <p:spPr>
            <a:xfrm>
              <a:off x="5684040" y="3476969"/>
              <a:ext cx="124663" cy="838554"/>
            </a:xfrm>
            <a:prstGeom prst="roundRect">
              <a:avLst/>
            </a:prstGeom>
            <a:grpFill/>
            <a:ln>
              <a:solidFill>
                <a:schemeClr val="tx1"/>
              </a:solidFill>
            </a:ln>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ounded Rectangle 176"/>
            <p:cNvSpPr/>
            <p:nvPr/>
          </p:nvSpPr>
          <p:spPr>
            <a:xfrm>
              <a:off x="5505137" y="3603399"/>
              <a:ext cx="123291" cy="839269"/>
            </a:xfrm>
            <a:prstGeom prst="roundRect">
              <a:avLst/>
            </a:prstGeom>
            <a:grpFill/>
            <a:ln>
              <a:solidFill>
                <a:schemeClr val="tx1"/>
              </a:solidFill>
            </a:ln>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177"/>
            <p:cNvSpPr/>
            <p:nvPr/>
          </p:nvSpPr>
          <p:spPr>
            <a:xfrm>
              <a:off x="5294359" y="3743772"/>
              <a:ext cx="152514" cy="834842"/>
            </a:xfrm>
            <a:prstGeom prst="roundRect">
              <a:avLst/>
            </a:prstGeom>
            <a:grpFill/>
            <a:ln>
              <a:solidFill>
                <a:schemeClr val="tx1"/>
              </a:solidFill>
            </a:ln>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p:cNvCxnSpPr/>
            <p:nvPr/>
          </p:nvCxnSpPr>
          <p:spPr>
            <a:xfrm flipH="1" flipV="1">
              <a:off x="6015595" y="3644285"/>
              <a:ext cx="707753" cy="578188"/>
            </a:xfrm>
            <a:prstGeom prst="line">
              <a:avLst/>
            </a:prstGeom>
            <a:grpFill/>
            <a:ln w="66675"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5197232" y="3644285"/>
              <a:ext cx="818363" cy="601099"/>
            </a:xfrm>
            <a:prstGeom prst="line">
              <a:avLst/>
            </a:prstGeom>
            <a:grpFill/>
            <a:ln w="666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5864315" y="3004099"/>
              <a:ext cx="241222" cy="3855546"/>
              <a:chOff x="2074460" y="395785"/>
              <a:chExt cx="232012" cy="3588386"/>
            </a:xfrm>
            <a:grpFill/>
          </p:grpSpPr>
          <p:sp>
            <p:nvSpPr>
              <p:cNvPr id="186" name="Rectangle 185"/>
              <p:cNvSpPr/>
              <p:nvPr/>
            </p:nvSpPr>
            <p:spPr>
              <a:xfrm>
                <a:off x="2074461" y="524979"/>
                <a:ext cx="232011" cy="3459192"/>
              </a:xfrm>
              <a:prstGeom prst="rect">
                <a:avLst/>
              </a:prstGeom>
              <a:grp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2074460" y="395785"/>
                <a:ext cx="232012" cy="184230"/>
              </a:xfrm>
              <a:prstGeom prst="ellipse">
                <a:avLst/>
              </a:prstGeom>
              <a:grp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2" name="Straight Connector 181"/>
            <p:cNvCxnSpPr/>
            <p:nvPr/>
          </p:nvCxnSpPr>
          <p:spPr>
            <a:xfrm flipH="1">
              <a:off x="5197233" y="4245382"/>
              <a:ext cx="1526115" cy="5080"/>
            </a:xfrm>
            <a:prstGeom prst="line">
              <a:avLst/>
            </a:prstGeom>
            <a:grpFill/>
            <a:ln w="66675" cap="rnd">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183" name="Rounded Rectangle 182"/>
            <p:cNvSpPr/>
            <p:nvPr/>
          </p:nvSpPr>
          <p:spPr>
            <a:xfrm>
              <a:off x="5575053" y="3830501"/>
              <a:ext cx="152514" cy="834842"/>
            </a:xfrm>
            <a:prstGeom prst="roundRect">
              <a:avLst/>
            </a:prstGeom>
            <a:grpFill/>
            <a:ln>
              <a:solidFill>
                <a:schemeClr val="tx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5894610" y="3841518"/>
              <a:ext cx="152514" cy="834842"/>
            </a:xfrm>
            <a:prstGeom prst="roundRect">
              <a:avLst/>
            </a:prstGeom>
            <a:grpFill/>
            <a:ln>
              <a:solidFill>
                <a:schemeClr val="tx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6225831" y="3830501"/>
              <a:ext cx="152514" cy="834842"/>
            </a:xfrm>
            <a:prstGeom prst="roundRect">
              <a:avLst/>
            </a:prstGeom>
            <a:grpFill/>
            <a:ln>
              <a:solidFill>
                <a:schemeClr val="tx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8" name="Straight Arrow Connector 187"/>
          <p:cNvCxnSpPr>
            <a:stCxn id="193" idx="0"/>
            <a:endCxn id="184" idx="2"/>
          </p:cNvCxnSpPr>
          <p:nvPr/>
        </p:nvCxnSpPr>
        <p:spPr>
          <a:xfrm flipV="1">
            <a:off x="8396155" y="1827909"/>
            <a:ext cx="238747" cy="2079369"/>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pic>
        <p:nvPicPr>
          <p:cNvPr id="193" name="Picture 19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209342" y="3907278"/>
            <a:ext cx="373626" cy="769696"/>
          </a:xfrm>
          <a:prstGeom prst="rect">
            <a:avLst/>
          </a:prstGeom>
        </p:spPr>
      </p:pic>
      <p:sp>
        <p:nvSpPr>
          <p:cNvPr id="202" name="Can 201"/>
          <p:cNvSpPr/>
          <p:nvPr/>
        </p:nvSpPr>
        <p:spPr bwMode="auto">
          <a:xfrm>
            <a:off x="4944696" y="1138162"/>
            <a:ext cx="780488" cy="533400"/>
          </a:xfrm>
          <a:prstGeom prst="can">
            <a:avLst/>
          </a:prstGeom>
          <a:solidFill>
            <a:srgbClr val="FFFFFF">
              <a:lumMod val="75000"/>
            </a:srgbClr>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3596"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AVL</a:t>
            </a:r>
          </a:p>
        </p:txBody>
      </p:sp>
      <p:sp>
        <p:nvSpPr>
          <p:cNvPr id="203" name="Can 202"/>
          <p:cNvSpPr/>
          <p:nvPr/>
        </p:nvSpPr>
        <p:spPr bwMode="auto">
          <a:xfrm>
            <a:off x="5940032" y="307235"/>
            <a:ext cx="765084" cy="569101"/>
          </a:xfrm>
          <a:prstGeom prst="can">
            <a:avLst/>
          </a:prstGeom>
          <a:solidFill>
            <a:srgbClr val="FFFFFF">
              <a:lumMod val="75000"/>
            </a:srgbClr>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3596"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RMS</a:t>
            </a:r>
          </a:p>
        </p:txBody>
      </p:sp>
      <p:sp>
        <p:nvSpPr>
          <p:cNvPr id="205" name="Can 204"/>
          <p:cNvSpPr/>
          <p:nvPr/>
        </p:nvSpPr>
        <p:spPr bwMode="auto">
          <a:xfrm>
            <a:off x="4917525" y="372380"/>
            <a:ext cx="776273" cy="525599"/>
          </a:xfrm>
          <a:prstGeom prst="can">
            <a:avLst/>
          </a:prstGeom>
          <a:solidFill>
            <a:srgbClr val="FFFFFF">
              <a:lumMod val="75000"/>
            </a:srgbClr>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3596"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CAD</a:t>
            </a:r>
          </a:p>
        </p:txBody>
      </p:sp>
      <p:cxnSp>
        <p:nvCxnSpPr>
          <p:cNvPr id="207" name="Straight Arrow Connector 206"/>
          <p:cNvCxnSpPr>
            <a:stCxn id="121" idx="4"/>
            <a:endCxn id="184" idx="2"/>
          </p:cNvCxnSpPr>
          <p:nvPr/>
        </p:nvCxnSpPr>
        <p:spPr>
          <a:xfrm flipV="1">
            <a:off x="7327705" y="1827909"/>
            <a:ext cx="1307197" cy="2047190"/>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10" name="Straight Arrow Connector 209"/>
          <p:cNvCxnSpPr/>
          <p:nvPr/>
        </p:nvCxnSpPr>
        <p:spPr>
          <a:xfrm>
            <a:off x="6769701" y="1046813"/>
            <a:ext cx="1429952" cy="441454"/>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15" name="Can 214"/>
          <p:cNvSpPr/>
          <p:nvPr/>
        </p:nvSpPr>
        <p:spPr bwMode="auto">
          <a:xfrm>
            <a:off x="5898856" y="1260756"/>
            <a:ext cx="776273" cy="525599"/>
          </a:xfrm>
          <a:prstGeom prst="can">
            <a:avLst/>
          </a:prstGeom>
          <a:solidFill>
            <a:srgbClr val="FFFFFF">
              <a:lumMod val="75000"/>
            </a:srgbClr>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3596"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Arial" pitchFamily="34" charset="0"/>
                <a:ea typeface="ＭＳ Ｐゴシック" pitchFamily="34" charset="-128"/>
                <a:cs typeface="Arial" pitchFamily="34" charset="0"/>
              </a:rPr>
              <a:t>etc.</a:t>
            </a:r>
          </a:p>
        </p:txBody>
      </p:sp>
      <p:sp>
        <p:nvSpPr>
          <p:cNvPr id="219" name="Cloud Callout 218"/>
          <p:cNvSpPr/>
          <p:nvPr/>
        </p:nvSpPr>
        <p:spPr>
          <a:xfrm>
            <a:off x="8316840" y="7231"/>
            <a:ext cx="1816499" cy="969593"/>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3G/ Voice-over LTE</a:t>
            </a:r>
            <a:endParaRPr lang="en-US" dirty="0"/>
          </a:p>
        </p:txBody>
      </p:sp>
      <p:sp>
        <p:nvSpPr>
          <p:cNvPr id="220" name="Cloud Callout 219"/>
          <p:cNvSpPr/>
          <p:nvPr/>
        </p:nvSpPr>
        <p:spPr>
          <a:xfrm>
            <a:off x="9098728" y="995882"/>
            <a:ext cx="1103877" cy="543243"/>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Video</a:t>
            </a:r>
            <a:endParaRPr lang="en-US" dirty="0"/>
          </a:p>
        </p:txBody>
      </p:sp>
      <p:sp>
        <p:nvSpPr>
          <p:cNvPr id="226" name="Rounded Rectangle 225"/>
          <p:cNvSpPr/>
          <p:nvPr/>
        </p:nvSpPr>
        <p:spPr bwMode="auto">
          <a:xfrm>
            <a:off x="299979" y="3555949"/>
            <a:ext cx="6025665" cy="2185071"/>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360" tIns="45680" rIns="91360" bIns="45680" numCol="1" rtlCol="0" anchor="t" anchorCtr="0" compatLnSpc="1">
            <a:prstTxWarp prst="textNoShape">
              <a:avLst/>
            </a:prstTxWarp>
          </a:bodyPr>
          <a:lstStyle/>
          <a:p>
            <a:pPr algn="ctr" eaLnBrk="0" hangingPunct="0"/>
            <a:r>
              <a:rPr lang="en-US" sz="4000" b="1" dirty="0" smtClean="0">
                <a:solidFill>
                  <a:srgbClr val="000000"/>
                </a:solidFill>
              </a:rPr>
              <a:t>With FirstNet: </a:t>
            </a:r>
          </a:p>
          <a:p>
            <a:pPr algn="ctr" eaLnBrk="0" hangingPunct="0"/>
            <a:r>
              <a:rPr lang="en-US" sz="4000" dirty="0" smtClean="0">
                <a:solidFill>
                  <a:srgbClr val="000000"/>
                </a:solidFill>
              </a:rPr>
              <a:t>Dedicated  Public Safety Grade Network</a:t>
            </a:r>
            <a:endParaRPr lang="en-US" sz="4000" dirty="0">
              <a:solidFill>
                <a:srgbClr val="000000"/>
              </a:solidFill>
            </a:endParaRPr>
          </a:p>
          <a:p>
            <a:pPr algn="ctr" eaLnBrk="0" hangingPunct="0"/>
            <a:endParaRPr lang="en-US" dirty="0">
              <a:solidFill>
                <a:srgbClr val="000000"/>
              </a:solidFill>
            </a:endParaRPr>
          </a:p>
        </p:txBody>
      </p:sp>
      <p:sp>
        <p:nvSpPr>
          <p:cNvPr id="229" name="TextBox 228"/>
          <p:cNvSpPr txBox="1"/>
          <p:nvPr/>
        </p:nvSpPr>
        <p:spPr>
          <a:xfrm>
            <a:off x="8681801" y="1791026"/>
            <a:ext cx="1372848" cy="369332"/>
          </a:xfrm>
          <a:prstGeom prst="rect">
            <a:avLst/>
          </a:prstGeom>
          <a:noFill/>
        </p:spPr>
        <p:txBody>
          <a:bodyPr wrap="square" rtlCol="0">
            <a:spAutoFit/>
          </a:bodyPr>
          <a:lstStyle/>
          <a:p>
            <a:r>
              <a:rPr lang="en-US" dirty="0" smtClean="0"/>
              <a:t>FirstNet</a:t>
            </a:r>
            <a:endParaRPr lang="en-US" dirty="0"/>
          </a:p>
        </p:txBody>
      </p:sp>
      <p:sp>
        <p:nvSpPr>
          <p:cNvPr id="230" name="TextBox 229"/>
          <p:cNvSpPr txBox="1"/>
          <p:nvPr/>
        </p:nvSpPr>
        <p:spPr>
          <a:xfrm>
            <a:off x="11382847" y="1404862"/>
            <a:ext cx="1158386" cy="923330"/>
          </a:xfrm>
          <a:prstGeom prst="rect">
            <a:avLst/>
          </a:prstGeom>
          <a:noFill/>
        </p:spPr>
        <p:txBody>
          <a:bodyPr wrap="square" rtlCol="0">
            <a:spAutoFit/>
          </a:bodyPr>
          <a:lstStyle/>
          <a:p>
            <a:r>
              <a:rPr lang="en-US" dirty="0" smtClean="0"/>
              <a:t>Public Safety LMR</a:t>
            </a:r>
            <a:endParaRPr lang="en-US" dirty="0"/>
          </a:p>
        </p:txBody>
      </p:sp>
      <p:sp>
        <p:nvSpPr>
          <p:cNvPr id="65" name="TextBox 64"/>
          <p:cNvSpPr txBox="1"/>
          <p:nvPr/>
        </p:nvSpPr>
        <p:spPr>
          <a:xfrm>
            <a:off x="2460801" y="6052656"/>
            <a:ext cx="3871957" cy="461665"/>
          </a:xfrm>
          <a:prstGeom prst="rect">
            <a:avLst/>
          </a:prstGeom>
          <a:noFill/>
        </p:spPr>
        <p:txBody>
          <a:bodyPr wrap="none" rtlCol="0">
            <a:spAutoFit/>
          </a:bodyPr>
          <a:lstStyle/>
          <a:p>
            <a:r>
              <a:rPr lang="en-US" sz="1200" dirty="0"/>
              <a:t>For </a:t>
            </a:r>
            <a:r>
              <a:rPr lang="en-US" sz="1200" dirty="0" smtClean="0"/>
              <a:t>more, </a:t>
            </a:r>
            <a:r>
              <a:rPr lang="en-US" sz="1200" dirty="0"/>
              <a:t>see: </a:t>
            </a:r>
            <a:r>
              <a:rPr lang="en-US" sz="1200" dirty="0">
                <a:hlinkClick r:id="rId7"/>
              </a:rPr>
              <a:t>https</a:t>
            </a:r>
            <a:r>
              <a:rPr lang="en-US" sz="1200" dirty="0" smtClean="0">
                <a:hlinkClick r:id="rId7"/>
              </a:rPr>
              <a:t>://mdinterop-public.sharepoint.com/ </a:t>
            </a:r>
            <a:endParaRPr lang="en-US" sz="1200" dirty="0"/>
          </a:p>
          <a:p>
            <a:endParaRPr lang="en-US" sz="1200" dirty="0"/>
          </a:p>
        </p:txBody>
      </p:sp>
    </p:spTree>
    <p:extLst>
      <p:ext uri="{BB962C8B-B14F-4D97-AF65-F5344CB8AC3E}">
        <p14:creationId xmlns:p14="http://schemas.microsoft.com/office/powerpoint/2010/main" val="31466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5372"/>
            <a:ext cx="3972129" cy="778213"/>
          </a:xfrm>
          <a:prstGeom prst="rect">
            <a:avLst/>
          </a:prstGeom>
          <a:solidFill>
            <a:schemeClr val="accent6"/>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Need for FirstNet</a:t>
            </a:r>
            <a:endParaRPr lang="en-US" sz="3600" dirty="0"/>
          </a:p>
        </p:txBody>
      </p:sp>
      <p:sp>
        <p:nvSpPr>
          <p:cNvPr id="2" name="Content Placeholder 1"/>
          <p:cNvSpPr>
            <a:spLocks noGrp="1"/>
          </p:cNvSpPr>
          <p:nvPr>
            <p:ph idx="1"/>
          </p:nvPr>
        </p:nvSpPr>
        <p:spPr>
          <a:xfrm>
            <a:off x="228601" y="1048875"/>
            <a:ext cx="4805515" cy="5253601"/>
          </a:xfrm>
        </p:spPr>
        <p:txBody>
          <a:bodyPr>
            <a:normAutofit/>
          </a:bodyPr>
          <a:lstStyle/>
          <a:p>
            <a:pPr marL="0" indent="0">
              <a:buNone/>
            </a:pPr>
            <a:r>
              <a:rPr lang="en-US" sz="3200" b="1" dirty="0" smtClean="0"/>
              <a:t>Public Safety Cannot Rely on Commercial Networks</a:t>
            </a:r>
            <a:endParaRPr lang="en-US" sz="3200" b="1" dirty="0"/>
          </a:p>
        </p:txBody>
      </p:sp>
      <p:pic>
        <p:nvPicPr>
          <p:cNvPr id="66" name="Picture 65"/>
          <p:cNvPicPr>
            <a:picLocks noChangeAspect="1"/>
          </p:cNvPicPr>
          <p:nvPr/>
        </p:nvPicPr>
        <p:blipFill>
          <a:blip r:embed="rId3"/>
          <a:stretch>
            <a:fillRect/>
          </a:stretch>
        </p:blipFill>
        <p:spPr>
          <a:xfrm>
            <a:off x="8662218" y="337964"/>
            <a:ext cx="3166519" cy="2632407"/>
          </a:xfrm>
          <a:prstGeom prst="rect">
            <a:avLst/>
          </a:prstGeom>
          <a:effectLst>
            <a:outerShdw blurRad="50800" dist="38100" dir="2700000" algn="tl" rotWithShape="0">
              <a:prstClr val="black">
                <a:alpha val="40000"/>
              </a:prstClr>
            </a:outerShdw>
          </a:effectLst>
        </p:spPr>
      </p:pic>
      <p:sp>
        <p:nvSpPr>
          <p:cNvPr id="67" name="Rounded Rectangle 66"/>
          <p:cNvSpPr/>
          <p:nvPr/>
        </p:nvSpPr>
        <p:spPr bwMode="auto">
          <a:xfrm>
            <a:off x="5378508" y="1137284"/>
            <a:ext cx="3569111" cy="1431842"/>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360" tIns="45680" rIns="91360" bIns="45680" numCol="1" rtlCol="0" anchor="t" anchorCtr="0" compatLnSpc="1">
            <a:prstTxWarp prst="textNoShape">
              <a:avLst/>
            </a:prstTxWarp>
          </a:bodyPr>
          <a:lstStyle/>
          <a:p>
            <a:pPr algn="ctr" eaLnBrk="0" hangingPunct="0"/>
            <a:r>
              <a:rPr lang="en-US" sz="2800" b="1" dirty="0" smtClean="0">
                <a:solidFill>
                  <a:srgbClr val="000000"/>
                </a:solidFill>
              </a:rPr>
              <a:t>Commercial Network fail during severe weather events</a:t>
            </a:r>
            <a:endParaRPr lang="en-US" sz="2800" dirty="0">
              <a:solidFill>
                <a:srgbClr val="000000"/>
              </a:solidFill>
            </a:endParaRPr>
          </a:p>
        </p:txBody>
      </p:sp>
      <p:pic>
        <p:nvPicPr>
          <p:cNvPr id="68" name="Picture 4" descr="http://farm4.staticflickr.com/3260/3160670483_5871e4cb2b_o.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28601" y="2574024"/>
            <a:ext cx="3075765" cy="2408409"/>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bwMode="auto">
          <a:xfrm>
            <a:off x="1578795" y="4493897"/>
            <a:ext cx="2904715" cy="1375962"/>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360" tIns="45680" rIns="91360" bIns="45680" numCol="1" rtlCol="0" anchor="t" anchorCtr="0" compatLnSpc="1">
            <a:prstTxWarp prst="textNoShape">
              <a:avLst/>
            </a:prstTxWarp>
          </a:bodyPr>
          <a:lstStyle/>
          <a:p>
            <a:pPr algn="ctr" eaLnBrk="0" hangingPunct="0"/>
            <a:r>
              <a:rPr lang="en-US" sz="2800" b="1" dirty="0" smtClean="0">
                <a:solidFill>
                  <a:srgbClr val="000000"/>
                </a:solidFill>
              </a:rPr>
              <a:t>Commercial Devices are not hardened</a:t>
            </a:r>
            <a:endParaRPr lang="en-US" sz="2800" dirty="0">
              <a:solidFill>
                <a:srgbClr val="000000"/>
              </a:solidFill>
            </a:endParaRPr>
          </a:p>
        </p:txBody>
      </p:sp>
      <p:pic>
        <p:nvPicPr>
          <p:cNvPr id="70" name="Picture 2" descr="http://upload.wikimedia.org/wikipedia/commons/8/81/DC_earthquake_evacuation_201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604831" y="3168633"/>
            <a:ext cx="4137366" cy="30921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1" name="Rounded Rectangle 70"/>
          <p:cNvSpPr/>
          <p:nvPr/>
        </p:nvSpPr>
        <p:spPr bwMode="auto">
          <a:xfrm>
            <a:off x="8312912" y="3797601"/>
            <a:ext cx="3662779" cy="189960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360" tIns="45680" rIns="91360" bIns="45680" numCol="1" rtlCol="0" anchor="t" anchorCtr="0" compatLnSpc="1">
            <a:prstTxWarp prst="textNoShape">
              <a:avLst/>
            </a:prstTxWarp>
          </a:bodyPr>
          <a:lstStyle/>
          <a:p>
            <a:pPr algn="ctr" eaLnBrk="0" hangingPunct="0"/>
            <a:r>
              <a:rPr lang="en-US" sz="2800" b="1" dirty="0" smtClean="0">
                <a:solidFill>
                  <a:srgbClr val="000000"/>
                </a:solidFill>
              </a:rPr>
              <a:t>Commercial Networks can become overwhelmed in an emergency</a:t>
            </a:r>
            <a:endParaRPr lang="en-US" sz="2800" dirty="0">
              <a:solidFill>
                <a:srgbClr val="000000"/>
              </a:solidFill>
            </a:endParaRPr>
          </a:p>
        </p:txBody>
      </p:sp>
    </p:spTree>
    <p:extLst>
      <p:ext uri="{BB962C8B-B14F-4D97-AF65-F5344CB8AC3E}">
        <p14:creationId xmlns:p14="http://schemas.microsoft.com/office/powerpoint/2010/main" val="12421235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5372"/>
            <a:ext cx="3972129" cy="778213"/>
          </a:xfrm>
          <a:prstGeom prst="rect">
            <a:avLst/>
          </a:prstGeom>
          <a:solidFill>
            <a:schemeClr val="accent6"/>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Need for FirstNet</a:t>
            </a:r>
            <a:endParaRPr lang="en-US" sz="3600" dirty="0"/>
          </a:p>
        </p:txBody>
      </p:sp>
      <p:sp>
        <p:nvSpPr>
          <p:cNvPr id="2" name="Content Placeholder 1"/>
          <p:cNvSpPr>
            <a:spLocks noGrp="1"/>
          </p:cNvSpPr>
          <p:nvPr>
            <p:ph idx="1"/>
          </p:nvPr>
        </p:nvSpPr>
        <p:spPr>
          <a:xfrm>
            <a:off x="244504" y="1335122"/>
            <a:ext cx="7066934" cy="5253601"/>
          </a:xfrm>
        </p:spPr>
        <p:txBody>
          <a:bodyPr>
            <a:normAutofit/>
          </a:bodyPr>
          <a:lstStyle/>
          <a:p>
            <a:pPr marL="0" indent="0">
              <a:buNone/>
            </a:pPr>
            <a:r>
              <a:rPr lang="en-US" sz="3200" b="1" dirty="0" smtClean="0"/>
              <a:t>There </a:t>
            </a:r>
            <a:r>
              <a:rPr lang="en-US" sz="3200" b="1" i="1" dirty="0" smtClean="0"/>
              <a:t>Should be</a:t>
            </a:r>
            <a:r>
              <a:rPr lang="en-US" sz="3200" b="1" dirty="0" smtClean="0"/>
              <a:t> an App for that… </a:t>
            </a:r>
          </a:p>
          <a:p>
            <a:pPr marL="0" indent="0">
              <a:buNone/>
            </a:pPr>
            <a:endParaRPr lang="en-US" sz="3200" b="1" dirty="0" smtClean="0"/>
          </a:p>
          <a:p>
            <a:pPr marL="0" indent="0">
              <a:buNone/>
            </a:pPr>
            <a:r>
              <a:rPr lang="en-US" sz="3200" dirty="0" smtClean="0"/>
              <a:t>FirstNet will create an App Marketplace that will allow entrepreneurs to bring state-of-the-art technology to public safety. </a:t>
            </a:r>
            <a:endParaRPr lang="en-US" sz="3200" dirty="0"/>
          </a:p>
        </p:txBody>
      </p:sp>
      <p:pic>
        <p:nvPicPr>
          <p:cNvPr id="4" name="Picture 3"/>
          <p:cNvPicPr>
            <a:picLocks noChangeAspect="1"/>
          </p:cNvPicPr>
          <p:nvPr/>
        </p:nvPicPr>
        <p:blipFill>
          <a:blip r:embed="rId3"/>
          <a:stretch>
            <a:fillRect/>
          </a:stretch>
        </p:blipFill>
        <p:spPr>
          <a:xfrm>
            <a:off x="5624052" y="3474658"/>
            <a:ext cx="6337594" cy="2218157"/>
          </a:xfrm>
          <a:prstGeom prst="rect">
            <a:avLst/>
          </a:prstGeom>
        </p:spPr>
      </p:pic>
      <p:sp>
        <p:nvSpPr>
          <p:cNvPr id="5" name="TextBox 4"/>
          <p:cNvSpPr txBox="1"/>
          <p:nvPr/>
        </p:nvSpPr>
        <p:spPr>
          <a:xfrm>
            <a:off x="2508928" y="5909936"/>
            <a:ext cx="3871957" cy="461665"/>
          </a:xfrm>
          <a:prstGeom prst="rect">
            <a:avLst/>
          </a:prstGeom>
          <a:noFill/>
        </p:spPr>
        <p:txBody>
          <a:bodyPr wrap="none" rtlCol="0">
            <a:spAutoFit/>
          </a:bodyPr>
          <a:lstStyle/>
          <a:p>
            <a:r>
              <a:rPr lang="en-US" sz="1200" dirty="0"/>
              <a:t>For </a:t>
            </a:r>
            <a:r>
              <a:rPr lang="en-US" sz="1200" dirty="0" smtClean="0"/>
              <a:t>more, </a:t>
            </a:r>
            <a:r>
              <a:rPr lang="en-US" sz="1200" dirty="0"/>
              <a:t>see: </a:t>
            </a:r>
            <a:r>
              <a:rPr lang="en-US" sz="1200" dirty="0">
                <a:hlinkClick r:id="rId4"/>
              </a:rPr>
              <a:t>https</a:t>
            </a:r>
            <a:r>
              <a:rPr lang="en-US" sz="1200" dirty="0" smtClean="0">
                <a:hlinkClick r:id="rId4"/>
              </a:rPr>
              <a:t>://mdinterop-public.sharepoint.com/ </a:t>
            </a:r>
            <a:endParaRPr lang="en-US" sz="1200" dirty="0"/>
          </a:p>
          <a:p>
            <a:endParaRPr lang="en-US" sz="1200" dirty="0"/>
          </a:p>
        </p:txBody>
      </p:sp>
    </p:spTree>
    <p:extLst>
      <p:ext uri="{BB962C8B-B14F-4D97-AF65-F5344CB8AC3E}">
        <p14:creationId xmlns:p14="http://schemas.microsoft.com/office/powerpoint/2010/main" val="2314931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893" y="1640105"/>
            <a:ext cx="10527456" cy="4351338"/>
          </a:xfrm>
        </p:spPr>
        <p:txBody>
          <a:bodyPr>
            <a:normAutofit lnSpcReduction="10000"/>
          </a:bodyPr>
          <a:lstStyle/>
          <a:p>
            <a:pPr lvl="1"/>
            <a:r>
              <a:rPr lang="en-US" dirty="0" smtClean="0"/>
              <a:t>LTE v. LMR – Key Differences</a:t>
            </a:r>
          </a:p>
          <a:p>
            <a:pPr lvl="2"/>
            <a:r>
              <a:rPr lang="en-US" sz="2400" b="1" dirty="0"/>
              <a:t>Data vs. Voice </a:t>
            </a:r>
            <a:endParaRPr lang="en-US" b="1" dirty="0" smtClean="0"/>
          </a:p>
          <a:p>
            <a:pPr lvl="3"/>
            <a:r>
              <a:rPr lang="en-US" sz="2000" dirty="0"/>
              <a:t>LTE is a data network. Mission critical voice will remain on LMR.</a:t>
            </a:r>
            <a:endParaRPr lang="en-US" dirty="0" smtClean="0"/>
          </a:p>
          <a:p>
            <a:pPr lvl="2"/>
            <a:r>
              <a:rPr lang="en-US" sz="2400" b="1" dirty="0"/>
              <a:t>Site Density</a:t>
            </a:r>
            <a:endParaRPr lang="en-US" b="1" dirty="0" smtClean="0"/>
          </a:p>
          <a:p>
            <a:pPr lvl="3"/>
            <a:r>
              <a:rPr lang="en-US" sz="2000" dirty="0">
                <a:ea typeface="ヒラギノ角ゴ Pro W3"/>
              </a:rPr>
              <a:t>LTE technology requires a higher tower site density than LMR. The coverage ratio is roughly 1:5, but this can vary greatly depending on the location. </a:t>
            </a:r>
            <a:endParaRPr lang="en-US" dirty="0">
              <a:ea typeface="ヒラギノ角ゴ Pro W3"/>
            </a:endParaRPr>
          </a:p>
          <a:p>
            <a:pPr lvl="2"/>
            <a:r>
              <a:rPr lang="en-US" sz="2400" b="1" dirty="0"/>
              <a:t>All Digital</a:t>
            </a:r>
            <a:endParaRPr lang="en-US" b="1" dirty="0" smtClean="0"/>
          </a:p>
          <a:p>
            <a:pPr lvl="3"/>
            <a:r>
              <a:rPr lang="en-US" sz="2000" dirty="0">
                <a:ea typeface="ヒラギノ角ゴ Pro W3"/>
              </a:rPr>
              <a:t>IP packet based network, from device all the way through. This ensures seamless interoperability.</a:t>
            </a:r>
            <a:endParaRPr lang="en-US" dirty="0" smtClean="0">
              <a:ea typeface="ヒラギノ角ゴ Pro W3"/>
            </a:endParaRPr>
          </a:p>
          <a:p>
            <a:pPr lvl="2"/>
            <a:r>
              <a:rPr lang="en-US" sz="2400" b="1" dirty="0">
                <a:ea typeface="ヒラギノ角ゴ Pro W3"/>
              </a:rPr>
              <a:t>Standards Based</a:t>
            </a:r>
            <a:endParaRPr lang="en-US" b="1" dirty="0" smtClean="0">
              <a:ea typeface="ヒラギノ角ゴ Pro W3"/>
            </a:endParaRPr>
          </a:p>
          <a:p>
            <a:pPr lvl="3"/>
            <a:r>
              <a:rPr lang="en-US" sz="2000" dirty="0">
                <a:ea typeface="ヒラギノ角ゴ Pro W3"/>
              </a:rPr>
              <a:t>LTE standards make devices cheaper, more commercially available, and more interoperable nationally and internationally. – </a:t>
            </a:r>
            <a:r>
              <a:rPr lang="en-US" sz="2000" b="1" dirty="0">
                <a:ea typeface="ヒラギノ角ゴ Pro W3"/>
              </a:rPr>
              <a:t>BUT</a:t>
            </a:r>
            <a:r>
              <a:rPr lang="en-US" sz="2000" dirty="0">
                <a:ea typeface="ヒラギノ角ゴ Pro W3"/>
              </a:rPr>
              <a:t> LTE standards will need to evolve to help meet public safety needs.</a:t>
            </a:r>
            <a:endParaRPr lang="en-US" dirty="0" smtClean="0">
              <a:ea typeface="ヒラギノ角ゴ Pro W3"/>
            </a:endParaRPr>
          </a:p>
          <a:p>
            <a:endParaRPr lang="en-US" dirty="0"/>
          </a:p>
        </p:txBody>
      </p:sp>
      <p:sp>
        <p:nvSpPr>
          <p:cNvPr id="5" name="Rectangle 4"/>
          <p:cNvSpPr/>
          <p:nvPr/>
        </p:nvSpPr>
        <p:spPr>
          <a:xfrm>
            <a:off x="0" y="165372"/>
            <a:ext cx="3972129" cy="778213"/>
          </a:xfrm>
          <a:prstGeom prst="rect">
            <a:avLst/>
          </a:prstGeom>
          <a:solidFill>
            <a:srgbClr val="7030A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LTE Basics</a:t>
            </a:r>
            <a:endParaRPr lang="en-US" sz="3600" dirty="0"/>
          </a:p>
        </p:txBody>
      </p:sp>
      <p:sp>
        <p:nvSpPr>
          <p:cNvPr id="4" name="Content Placeholder 2"/>
          <p:cNvSpPr txBox="1">
            <a:spLocks/>
          </p:cNvSpPr>
          <p:nvPr/>
        </p:nvSpPr>
        <p:spPr>
          <a:xfrm>
            <a:off x="-106680" y="1241271"/>
            <a:ext cx="7526383" cy="486383"/>
          </a:xfrm>
          <a:prstGeom prst="rect">
            <a:avLst/>
          </a:prstGeom>
        </p:spPr>
        <p:txBody>
          <a:bodyPr vert="horz" lIns="91440" tIns="45720" rIns="91440" bIns="45720" rtlCol="0">
            <a:normAutofit fontScale="92500" lnSpcReduction="20000"/>
          </a:bodyPr>
          <a:lstStyle>
            <a:lvl1pPr marL="228597" indent="-228597" algn="l" defTabSz="91438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89" indent="-228597" algn="l" defTabSz="9143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7" algn="l" defTabSz="9143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65"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57"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49"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41"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3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457192" lvl="1" indent="0">
              <a:buNone/>
            </a:pPr>
            <a:r>
              <a:rPr lang="en-US" sz="3600" b="1" dirty="0"/>
              <a:t>Coverage and capacity</a:t>
            </a:r>
          </a:p>
          <a:p>
            <a:pPr marL="457192" lvl="1" indent="0">
              <a:buFont typeface="Arial" panose="020B0604020202020204" pitchFamily="34" charset="0"/>
              <a:buNone/>
            </a:pPr>
            <a:endParaRPr lang="en-US" sz="3600" b="1" dirty="0" smtClean="0"/>
          </a:p>
        </p:txBody>
      </p:sp>
      <p:sp>
        <p:nvSpPr>
          <p:cNvPr id="6" name="TextBox 5"/>
          <p:cNvSpPr txBox="1"/>
          <p:nvPr/>
        </p:nvSpPr>
        <p:spPr>
          <a:xfrm>
            <a:off x="2918001" y="5931002"/>
            <a:ext cx="3871957" cy="461665"/>
          </a:xfrm>
          <a:prstGeom prst="rect">
            <a:avLst/>
          </a:prstGeom>
          <a:noFill/>
        </p:spPr>
        <p:txBody>
          <a:bodyPr wrap="none" rtlCol="0">
            <a:spAutoFit/>
          </a:bodyPr>
          <a:lstStyle/>
          <a:p>
            <a:r>
              <a:rPr lang="en-US" sz="1200" dirty="0"/>
              <a:t>For </a:t>
            </a:r>
            <a:r>
              <a:rPr lang="en-US" sz="1200" dirty="0" smtClean="0"/>
              <a:t>more, </a:t>
            </a:r>
            <a:r>
              <a:rPr lang="en-US" sz="1200" dirty="0"/>
              <a:t>see: </a:t>
            </a:r>
            <a:r>
              <a:rPr lang="en-US" sz="1200" dirty="0">
                <a:hlinkClick r:id="rId3"/>
              </a:rPr>
              <a:t>https</a:t>
            </a:r>
            <a:r>
              <a:rPr lang="en-US" sz="1200" dirty="0" smtClean="0">
                <a:hlinkClick r:id="rId3"/>
              </a:rPr>
              <a:t>://mdinterop-public.sharepoint.com/ </a:t>
            </a:r>
            <a:endParaRPr lang="en-US" sz="1200" dirty="0"/>
          </a:p>
          <a:p>
            <a:endParaRPr lang="en-US" sz="1200" dirty="0"/>
          </a:p>
        </p:txBody>
      </p:sp>
    </p:spTree>
    <p:extLst>
      <p:ext uri="{BB962C8B-B14F-4D97-AF65-F5344CB8AC3E}">
        <p14:creationId xmlns:p14="http://schemas.microsoft.com/office/powerpoint/2010/main" val="24316837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2" y="1727654"/>
            <a:ext cx="6111238" cy="4351338"/>
          </a:xfrm>
        </p:spPr>
        <p:txBody>
          <a:bodyPr>
            <a:normAutofit/>
          </a:bodyPr>
          <a:lstStyle/>
          <a:p>
            <a:pPr lvl="1" algn="just"/>
            <a:r>
              <a:rPr lang="en-US" sz="2000" dirty="0"/>
              <a:t>FirstNet will be built to fit the needs of first responders.</a:t>
            </a:r>
          </a:p>
          <a:p>
            <a:pPr marL="457192" lvl="1" indent="0" algn="just">
              <a:buNone/>
            </a:pPr>
            <a:endParaRPr lang="en-US" sz="2000" dirty="0"/>
          </a:p>
          <a:p>
            <a:pPr lvl="1" algn="just"/>
            <a:r>
              <a:rPr lang="en-US" sz="2000" dirty="0"/>
              <a:t>Because the Act granted more spectrum than public safety would need in the absence of an emergency event, it is possible that FirstNet will auction off spectrum to secondary users. We don’t yet know who these users will be and what the process will look like.</a:t>
            </a:r>
          </a:p>
          <a:p>
            <a:pPr lvl="1" algn="just"/>
            <a:endParaRPr lang="en-US" sz="2000" dirty="0"/>
          </a:p>
          <a:p>
            <a:pPr lvl="1" algn="just"/>
            <a:r>
              <a:rPr lang="en-US" sz="2000" dirty="0"/>
              <a:t>However, as soon as an emergency event occurs, LTE has the technical capability to ruthlessly preempt secondary users and make the network available solely to First Responders.</a:t>
            </a:r>
          </a:p>
          <a:p>
            <a:pPr lvl="1"/>
            <a:endParaRPr lang="en-US" dirty="0"/>
          </a:p>
          <a:p>
            <a:endParaRPr lang="en-US" dirty="0"/>
          </a:p>
        </p:txBody>
      </p:sp>
      <p:sp>
        <p:nvSpPr>
          <p:cNvPr id="4" name="Rectangle 3"/>
          <p:cNvSpPr/>
          <p:nvPr/>
        </p:nvSpPr>
        <p:spPr>
          <a:xfrm>
            <a:off x="0" y="165372"/>
            <a:ext cx="3972129" cy="778213"/>
          </a:xfrm>
          <a:prstGeom prst="rect">
            <a:avLst/>
          </a:prstGeom>
          <a:solidFill>
            <a:srgbClr val="7030A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LTE Basics</a:t>
            </a:r>
            <a:endParaRPr lang="en-US" sz="3600" dirty="0"/>
          </a:p>
        </p:txBody>
      </p:sp>
      <p:sp>
        <p:nvSpPr>
          <p:cNvPr id="5" name="Content Placeholder 2"/>
          <p:cNvSpPr txBox="1">
            <a:spLocks/>
          </p:cNvSpPr>
          <p:nvPr/>
        </p:nvSpPr>
        <p:spPr>
          <a:xfrm>
            <a:off x="-106680" y="1241271"/>
            <a:ext cx="7526383" cy="486383"/>
          </a:xfrm>
          <a:prstGeom prst="rect">
            <a:avLst/>
          </a:prstGeom>
        </p:spPr>
        <p:txBody>
          <a:bodyPr vert="horz" lIns="91440" tIns="45720" rIns="91440" bIns="45720" rtlCol="0">
            <a:normAutofit fontScale="92500" lnSpcReduction="20000"/>
          </a:bodyPr>
          <a:lstStyle>
            <a:lvl1pPr marL="228597" indent="-228597" algn="l" defTabSz="91438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89" indent="-228597" algn="l" defTabSz="9143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7" algn="l" defTabSz="9143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65"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57"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49"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41"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3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457192" lvl="1" indent="0">
              <a:buNone/>
            </a:pPr>
            <a:r>
              <a:rPr lang="en-US" sz="3600" b="1" dirty="0"/>
              <a:t>Pre-emption</a:t>
            </a:r>
          </a:p>
          <a:p>
            <a:pPr marL="457192" lvl="1" indent="0">
              <a:buFont typeface="Arial" panose="020B0604020202020204" pitchFamily="34" charset="0"/>
              <a:buNone/>
            </a:pPr>
            <a:endParaRPr lang="en-US" sz="3600" b="1" dirty="0" smtClean="0"/>
          </a:p>
        </p:txBody>
      </p:sp>
      <p:pic>
        <p:nvPicPr>
          <p:cNvPr id="7" name="Preemption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79922" y="2025340"/>
            <a:ext cx="4943793" cy="2834774"/>
          </a:xfrm>
          <a:prstGeom prst="rect">
            <a:avLst/>
          </a:prstGeom>
          <a:ln>
            <a:noFill/>
          </a:ln>
          <a:effectLst>
            <a:outerShdw blurRad="292100" dist="139700" dir="2700000" algn="tl" rotWithShape="0">
              <a:srgbClr val="333333">
                <a:alpha val="65000"/>
              </a:srgbClr>
            </a:outerShdw>
          </a:effectLst>
          <a:scene3d>
            <a:camera prst="perspectiveAbove"/>
            <a:lightRig rig="threePt" dir="t"/>
          </a:scene3d>
          <a:sp3d prstMaterial="flat"/>
        </p:spPr>
      </p:pic>
      <p:sp>
        <p:nvSpPr>
          <p:cNvPr id="6" name="TextBox 5"/>
          <p:cNvSpPr txBox="1"/>
          <p:nvPr/>
        </p:nvSpPr>
        <p:spPr>
          <a:xfrm>
            <a:off x="2460801" y="6052656"/>
            <a:ext cx="3871957" cy="461665"/>
          </a:xfrm>
          <a:prstGeom prst="rect">
            <a:avLst/>
          </a:prstGeom>
          <a:noFill/>
        </p:spPr>
        <p:txBody>
          <a:bodyPr wrap="none" rtlCol="0">
            <a:spAutoFit/>
          </a:bodyPr>
          <a:lstStyle/>
          <a:p>
            <a:r>
              <a:rPr lang="en-US" sz="1200" dirty="0"/>
              <a:t>For </a:t>
            </a:r>
            <a:r>
              <a:rPr lang="en-US" sz="1200" dirty="0" smtClean="0"/>
              <a:t>more, </a:t>
            </a:r>
            <a:r>
              <a:rPr lang="en-US" sz="1200" dirty="0"/>
              <a:t>see: </a:t>
            </a:r>
            <a:r>
              <a:rPr lang="en-US" sz="1200" dirty="0">
                <a:hlinkClick r:id="rId6"/>
              </a:rPr>
              <a:t>https</a:t>
            </a:r>
            <a:r>
              <a:rPr lang="en-US" sz="1200" dirty="0" smtClean="0">
                <a:hlinkClick r:id="rId6"/>
              </a:rPr>
              <a:t>://mdinterop-public.sharepoint.com/ </a:t>
            </a:r>
            <a:endParaRPr lang="en-US" sz="1200" dirty="0"/>
          </a:p>
          <a:p>
            <a:endParaRPr lang="en-US" sz="1200" dirty="0"/>
          </a:p>
        </p:txBody>
      </p:sp>
    </p:spTree>
    <p:extLst>
      <p:ext uri="{BB962C8B-B14F-4D97-AF65-F5344CB8AC3E}">
        <p14:creationId xmlns:p14="http://schemas.microsoft.com/office/powerpoint/2010/main" val="13709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372"/>
            <a:ext cx="3972129" cy="778213"/>
          </a:xfrm>
          <a:prstGeom prst="rect">
            <a:avLst/>
          </a:prstGeom>
          <a:solidFill>
            <a:srgbClr val="7030A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LTE Basics</a:t>
            </a:r>
            <a:endParaRPr lang="en-US" sz="3600" dirty="0"/>
          </a:p>
        </p:txBody>
      </p:sp>
      <p:grpSp>
        <p:nvGrpSpPr>
          <p:cNvPr id="153" name="Group 152"/>
          <p:cNvGrpSpPr/>
          <p:nvPr/>
        </p:nvGrpSpPr>
        <p:grpSpPr>
          <a:xfrm>
            <a:off x="165133" y="3633701"/>
            <a:ext cx="8704548" cy="2622173"/>
            <a:chOff x="2973647" y="2108502"/>
            <a:chExt cx="8704548" cy="2622173"/>
          </a:xfrm>
        </p:grpSpPr>
        <p:cxnSp>
          <p:nvCxnSpPr>
            <p:cNvPr id="78" name="Straight Connector 87"/>
            <p:cNvCxnSpPr>
              <a:cxnSpLocks noChangeShapeType="1"/>
            </p:cNvCxnSpPr>
            <p:nvPr/>
          </p:nvCxnSpPr>
          <p:spPr bwMode="auto">
            <a:xfrm>
              <a:off x="4359099" y="3049793"/>
              <a:ext cx="900545" cy="0"/>
            </a:xfrm>
            <a:prstGeom prst="line">
              <a:avLst/>
            </a:prstGeom>
            <a:noFill/>
            <a:ln w="76200" cmpd="sng" algn="ctr">
              <a:solidFill>
                <a:srgbClr val="000000"/>
              </a:solidFill>
              <a:round/>
              <a:headEnd/>
              <a:tailEnd/>
            </a:ln>
            <a:extLst>
              <a:ext uri="{909E8E84-426E-40DD-AFC4-6F175D3DCCD1}">
                <a14:hiddenFill xmlns:a14="http://schemas.microsoft.com/office/drawing/2010/main">
                  <a:noFill/>
                </a14:hiddenFill>
              </a:ext>
            </a:extLst>
          </p:spPr>
        </p:cxnSp>
        <p:sp>
          <p:nvSpPr>
            <p:cNvPr id="79" name="Rectangle 78"/>
            <p:cNvSpPr>
              <a:spLocks noChangeAspect="1"/>
            </p:cNvSpPr>
            <p:nvPr/>
          </p:nvSpPr>
          <p:spPr>
            <a:xfrm>
              <a:off x="9970189" y="2108502"/>
              <a:ext cx="1698625" cy="1912937"/>
            </a:xfrm>
            <a:prstGeom prst="rect">
              <a:avLst/>
            </a:prstGeom>
            <a:solidFill>
              <a:schemeClr val="bg1">
                <a:lumMod val="10000"/>
                <a:lumOff val="90000"/>
              </a:schemeClr>
            </a:solidFill>
            <a:ln w="25400" cap="flat" cmpd="sng" algn="ctr">
              <a:solidFill>
                <a:srgbClr val="BBE0E3">
                  <a:shade val="50000"/>
                </a:srgbClr>
              </a:solidFill>
              <a:prstDash val="solid"/>
            </a:ln>
            <a:effectLst>
              <a:softEdge rad="31750"/>
            </a:effectLst>
          </p:spPr>
          <p:txBody>
            <a:bodyPr lIns="91258" tIns="45630" rIns="91258" bIns="45630" anchor="ctr"/>
            <a:lstStyle/>
            <a:p>
              <a:pPr algn="ctr">
                <a:defRPr/>
              </a:pPr>
              <a:r>
                <a:rPr lang="en-US" sz="1800" kern="0" dirty="0">
                  <a:solidFill>
                    <a:srgbClr val="000000"/>
                  </a:solidFill>
                  <a:effectLst>
                    <a:outerShdw blurRad="38100" dist="38100" dir="2700000" algn="tl">
                      <a:srgbClr val="000000">
                        <a:alpha val="43137"/>
                      </a:srgbClr>
                    </a:outerShdw>
                  </a:effectLst>
                  <a:latin typeface="Arial"/>
                </a:rPr>
                <a:t>User Equip. (UE)</a:t>
              </a:r>
            </a:p>
          </p:txBody>
        </p:sp>
        <p:sp>
          <p:nvSpPr>
            <p:cNvPr id="80" name="Rectangle 79"/>
            <p:cNvSpPr>
              <a:spLocks noChangeAspect="1"/>
            </p:cNvSpPr>
            <p:nvPr/>
          </p:nvSpPr>
          <p:spPr>
            <a:xfrm>
              <a:off x="7704971" y="2108502"/>
              <a:ext cx="1698625" cy="1912937"/>
            </a:xfrm>
            <a:prstGeom prst="rect">
              <a:avLst/>
            </a:prstGeom>
            <a:solidFill>
              <a:schemeClr val="bg1">
                <a:lumMod val="10000"/>
                <a:lumOff val="90000"/>
              </a:schemeClr>
            </a:solidFill>
            <a:ln w="25400" cap="flat" cmpd="sng" algn="ctr">
              <a:solidFill>
                <a:srgbClr val="BBE0E3">
                  <a:shade val="50000"/>
                </a:srgbClr>
              </a:solidFill>
              <a:prstDash val="solid"/>
            </a:ln>
            <a:effectLst>
              <a:softEdge rad="31750"/>
            </a:effectLst>
          </p:spPr>
          <p:txBody>
            <a:bodyPr lIns="91258" tIns="45630" rIns="91258" bIns="45630" anchor="ctr"/>
            <a:lstStyle/>
            <a:p>
              <a:pPr algn="ctr">
                <a:defRPr/>
              </a:pPr>
              <a:r>
                <a:rPr lang="en-US" sz="1800" kern="0" dirty="0">
                  <a:solidFill>
                    <a:srgbClr val="000000"/>
                  </a:solidFill>
                  <a:effectLst>
                    <a:outerShdw blurRad="38100" dist="38100" dir="2700000" algn="tl">
                      <a:srgbClr val="000000">
                        <a:alpha val="43137"/>
                      </a:srgbClr>
                    </a:outerShdw>
                  </a:effectLst>
                  <a:latin typeface="Arial"/>
                </a:rPr>
                <a:t>Radio Sites (RAN)</a:t>
              </a:r>
            </a:p>
          </p:txBody>
        </p:sp>
        <p:sp>
          <p:nvSpPr>
            <p:cNvPr id="81" name="Rectangle 80"/>
            <p:cNvSpPr>
              <a:spLocks noChangeAspect="1"/>
            </p:cNvSpPr>
            <p:nvPr/>
          </p:nvSpPr>
          <p:spPr>
            <a:xfrm>
              <a:off x="5223567" y="2108502"/>
              <a:ext cx="1698625" cy="1912937"/>
            </a:xfrm>
            <a:prstGeom prst="rect">
              <a:avLst/>
            </a:prstGeom>
            <a:solidFill>
              <a:schemeClr val="bg1">
                <a:lumMod val="10000"/>
                <a:lumOff val="90000"/>
              </a:schemeClr>
            </a:solidFill>
            <a:ln w="25400" cap="flat" cmpd="sng" algn="ctr">
              <a:solidFill>
                <a:srgbClr val="BBE0E3">
                  <a:shade val="50000"/>
                </a:srgbClr>
              </a:solidFill>
              <a:prstDash val="solid"/>
            </a:ln>
            <a:effectLst>
              <a:softEdge rad="31750"/>
            </a:effectLst>
          </p:spPr>
          <p:txBody>
            <a:bodyPr lIns="91258" tIns="45630" rIns="91258" bIns="45630" anchor="ctr"/>
            <a:lstStyle/>
            <a:p>
              <a:pPr algn="ctr">
                <a:defRPr/>
              </a:pPr>
              <a:r>
                <a:rPr lang="en-US" sz="1800" kern="0" dirty="0">
                  <a:solidFill>
                    <a:srgbClr val="000000"/>
                  </a:solidFill>
                  <a:effectLst>
                    <a:outerShdw blurRad="38100" dist="38100" dir="2700000" algn="tl">
                      <a:srgbClr val="000000">
                        <a:alpha val="43137"/>
                      </a:srgbClr>
                    </a:outerShdw>
                  </a:effectLst>
                  <a:latin typeface="Arial"/>
                </a:rPr>
                <a:t>Core (EPC)</a:t>
              </a:r>
            </a:p>
          </p:txBody>
        </p:sp>
        <p:pic>
          <p:nvPicPr>
            <p:cNvPr id="82" name="Picture 17" descr="Web Virtualization Server Clip Ar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67462" y="2175736"/>
              <a:ext cx="5254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 descr="C:\Documents and Settings\Neil H\Local Settings\Temporary Internet Files\Content.IE5\OLP9SJFK\MC900441332[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039466" y="2175735"/>
              <a:ext cx="6635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 descr="http://sclick.net/cool%20gadgets/new-cool-pc-computer-gadget/17/top-coolest-best-latest-new-fun-technology-electronic-pc-computer-gadgets-4G-lite-150x150.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178007" y="3318734"/>
              <a:ext cx="3048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 name="Group 42"/>
            <p:cNvGrpSpPr>
              <a:grpSpLocks/>
            </p:cNvGrpSpPr>
            <p:nvPr/>
          </p:nvGrpSpPr>
          <p:grpSpPr bwMode="auto">
            <a:xfrm>
              <a:off x="7843516" y="2242969"/>
              <a:ext cx="293689" cy="555625"/>
              <a:chOff x="4126231" y="2569366"/>
              <a:chExt cx="293369" cy="554834"/>
            </a:xfrm>
            <a:solidFill>
              <a:srgbClr val="3333CC"/>
            </a:solidFill>
          </p:grpSpPr>
          <p:sp>
            <p:nvSpPr>
              <p:cNvPr id="86" name="Trapezoid 12"/>
              <p:cNvSpPr/>
              <p:nvPr/>
            </p:nvSpPr>
            <p:spPr>
              <a:xfrm>
                <a:off x="4191248" y="2819834"/>
                <a:ext cx="152234" cy="304366"/>
              </a:xfrm>
              <a:prstGeom prst="trapezoid">
                <a:avLst/>
              </a:prstGeom>
              <a:grpFill/>
              <a:ln w="25400" cap="flat" cmpd="sng" algn="ctr">
                <a:solidFill>
                  <a:srgbClr val="3333CC"/>
                </a:solidFill>
                <a:prstDash val="solid"/>
              </a:ln>
              <a:effectLst/>
            </p:spPr>
            <p:txBody>
              <a:bodyPr anchor="ctr"/>
              <a:lstStyle/>
              <a:p>
                <a:pPr algn="ctr">
                  <a:defRPr/>
                </a:pPr>
                <a:endParaRPr lang="en-US" sz="1800" kern="0" dirty="0">
                  <a:solidFill>
                    <a:srgbClr val="FFFFFF"/>
                  </a:solidFill>
                  <a:latin typeface="Arial"/>
                </a:endParaRPr>
              </a:p>
            </p:txBody>
          </p:sp>
          <p:sp>
            <p:nvSpPr>
              <p:cNvPr id="87" name="Oval 13"/>
              <p:cNvSpPr/>
              <p:nvPr/>
            </p:nvSpPr>
            <p:spPr>
              <a:xfrm>
                <a:off x="4226135" y="2586803"/>
                <a:ext cx="80874" cy="80848"/>
              </a:xfrm>
              <a:prstGeom prst="ellipse">
                <a:avLst/>
              </a:prstGeom>
              <a:grpFill/>
              <a:ln w="25400" cap="flat" cmpd="sng" algn="ctr">
                <a:solidFill>
                  <a:srgbClr val="3333CC"/>
                </a:solidFill>
                <a:prstDash val="solid"/>
              </a:ln>
              <a:effectLst/>
            </p:spPr>
            <p:txBody>
              <a:bodyPr anchor="ctr"/>
              <a:lstStyle/>
              <a:p>
                <a:pPr algn="ctr">
                  <a:defRPr/>
                </a:pPr>
                <a:endParaRPr lang="en-US" sz="1800" kern="0" dirty="0">
                  <a:solidFill>
                    <a:srgbClr val="FFFFFF"/>
                  </a:solidFill>
                  <a:latin typeface="Arial"/>
                </a:endParaRPr>
              </a:p>
            </p:txBody>
          </p:sp>
          <p:sp>
            <p:nvSpPr>
              <p:cNvPr id="88" name="Arc 14"/>
              <p:cNvSpPr/>
              <p:nvPr/>
            </p:nvSpPr>
            <p:spPr>
              <a:xfrm>
                <a:off x="4319696" y="2601071"/>
                <a:ext cx="45988" cy="44387"/>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89" name="Arc 88"/>
              <p:cNvSpPr/>
              <p:nvPr/>
            </p:nvSpPr>
            <p:spPr>
              <a:xfrm rot="5400000">
                <a:off x="4320496" y="2600270"/>
                <a:ext cx="44387" cy="45988"/>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90" name="Arc 89"/>
              <p:cNvSpPr/>
              <p:nvPr/>
            </p:nvSpPr>
            <p:spPr>
              <a:xfrm flipH="1">
                <a:off x="4172219" y="2601071"/>
                <a:ext cx="44402" cy="44387"/>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91" name="Arc 90"/>
              <p:cNvSpPr/>
              <p:nvPr/>
            </p:nvSpPr>
            <p:spPr>
              <a:xfrm rot="16200000" flipH="1">
                <a:off x="4172226" y="2601063"/>
                <a:ext cx="44387" cy="44402"/>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92" name="Arc 91"/>
              <p:cNvSpPr/>
              <p:nvPr/>
            </p:nvSpPr>
            <p:spPr>
              <a:xfrm>
                <a:off x="4321282" y="2569366"/>
                <a:ext cx="98318" cy="98285"/>
              </a:xfrm>
              <a:prstGeom prst="arc">
                <a:avLst>
                  <a:gd name="adj1" fmla="val 17062950"/>
                  <a:gd name="adj2" fmla="val 0"/>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93" name="Arc 92"/>
              <p:cNvSpPr/>
              <p:nvPr/>
            </p:nvSpPr>
            <p:spPr>
              <a:xfrm rot="5400000">
                <a:off x="4334777" y="2582829"/>
                <a:ext cx="98285" cy="71360"/>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94" name="Arc 93"/>
              <p:cNvSpPr/>
              <p:nvPr/>
            </p:nvSpPr>
            <p:spPr>
              <a:xfrm flipH="1">
                <a:off x="4126231" y="2569366"/>
                <a:ext cx="98318" cy="98285"/>
              </a:xfrm>
              <a:prstGeom prst="arc">
                <a:avLst>
                  <a:gd name="adj1" fmla="val 17062950"/>
                  <a:gd name="adj2" fmla="val 0"/>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95" name="Arc 94"/>
              <p:cNvSpPr/>
              <p:nvPr/>
            </p:nvSpPr>
            <p:spPr>
              <a:xfrm rot="16200000" flipH="1">
                <a:off x="4112768" y="2582829"/>
                <a:ext cx="98285" cy="71360"/>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cxnSp>
            <p:nvCxnSpPr>
              <p:cNvPr id="96" name="Straight Connector 95"/>
              <p:cNvCxnSpPr/>
              <p:nvPr/>
            </p:nvCxnSpPr>
            <p:spPr>
              <a:xfrm rot="5400000">
                <a:off x="4172251" y="2740572"/>
                <a:ext cx="190229" cy="0"/>
              </a:xfrm>
              <a:prstGeom prst="line">
                <a:avLst/>
              </a:prstGeom>
              <a:grpFill/>
              <a:ln w="28575" cap="flat" cmpd="sng" algn="ctr">
                <a:solidFill>
                  <a:srgbClr val="3333CC"/>
                </a:solidFill>
                <a:prstDash val="solid"/>
              </a:ln>
              <a:effectLst/>
            </p:spPr>
          </p:cxnSp>
        </p:grpSp>
        <p:grpSp>
          <p:nvGrpSpPr>
            <p:cNvPr id="97" name="Group 42"/>
            <p:cNvGrpSpPr>
              <a:grpSpLocks/>
            </p:cNvGrpSpPr>
            <p:nvPr/>
          </p:nvGrpSpPr>
          <p:grpSpPr bwMode="auto">
            <a:xfrm>
              <a:off x="8882607" y="2242969"/>
              <a:ext cx="293689" cy="555625"/>
              <a:chOff x="4126231" y="2569366"/>
              <a:chExt cx="293369" cy="554834"/>
            </a:xfrm>
            <a:solidFill>
              <a:srgbClr val="3333CC"/>
            </a:solidFill>
          </p:grpSpPr>
          <p:sp>
            <p:nvSpPr>
              <p:cNvPr id="98" name="Trapezoid 97"/>
              <p:cNvSpPr/>
              <p:nvPr/>
            </p:nvSpPr>
            <p:spPr>
              <a:xfrm>
                <a:off x="4191248" y="2819834"/>
                <a:ext cx="152234" cy="304366"/>
              </a:xfrm>
              <a:prstGeom prst="trapezoid">
                <a:avLst/>
              </a:prstGeom>
              <a:grpFill/>
              <a:ln w="25400" cap="flat" cmpd="sng" algn="ctr">
                <a:solidFill>
                  <a:srgbClr val="3333CC"/>
                </a:solidFill>
                <a:prstDash val="solid"/>
              </a:ln>
              <a:effectLst/>
            </p:spPr>
            <p:txBody>
              <a:bodyPr anchor="ctr"/>
              <a:lstStyle/>
              <a:p>
                <a:pPr algn="ctr">
                  <a:defRPr/>
                </a:pPr>
                <a:endParaRPr lang="en-US" sz="1800" kern="0" dirty="0">
                  <a:solidFill>
                    <a:srgbClr val="FFFFFF"/>
                  </a:solidFill>
                  <a:latin typeface="Arial"/>
                </a:endParaRPr>
              </a:p>
            </p:txBody>
          </p:sp>
          <p:sp>
            <p:nvSpPr>
              <p:cNvPr id="99" name="Oval 98"/>
              <p:cNvSpPr/>
              <p:nvPr/>
            </p:nvSpPr>
            <p:spPr>
              <a:xfrm>
                <a:off x="4226135" y="2586803"/>
                <a:ext cx="80874" cy="80848"/>
              </a:xfrm>
              <a:prstGeom prst="ellipse">
                <a:avLst/>
              </a:prstGeom>
              <a:grpFill/>
              <a:ln w="25400" cap="flat" cmpd="sng" algn="ctr">
                <a:solidFill>
                  <a:srgbClr val="3333CC"/>
                </a:solidFill>
                <a:prstDash val="solid"/>
              </a:ln>
              <a:effectLst/>
            </p:spPr>
            <p:txBody>
              <a:bodyPr anchor="ctr"/>
              <a:lstStyle/>
              <a:p>
                <a:pPr algn="ctr">
                  <a:defRPr/>
                </a:pPr>
                <a:endParaRPr lang="en-US" sz="1800" kern="0" dirty="0">
                  <a:solidFill>
                    <a:srgbClr val="FFFFFF"/>
                  </a:solidFill>
                  <a:latin typeface="Arial"/>
                </a:endParaRPr>
              </a:p>
            </p:txBody>
          </p:sp>
          <p:sp>
            <p:nvSpPr>
              <p:cNvPr id="100" name="Arc 99"/>
              <p:cNvSpPr/>
              <p:nvPr/>
            </p:nvSpPr>
            <p:spPr>
              <a:xfrm>
                <a:off x="4319696" y="2601071"/>
                <a:ext cx="45988" cy="44387"/>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01" name="Arc 100"/>
              <p:cNvSpPr/>
              <p:nvPr/>
            </p:nvSpPr>
            <p:spPr>
              <a:xfrm rot="5400000">
                <a:off x="4320496" y="2600270"/>
                <a:ext cx="44387" cy="45988"/>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02" name="Arc 101"/>
              <p:cNvSpPr/>
              <p:nvPr/>
            </p:nvSpPr>
            <p:spPr>
              <a:xfrm flipH="1">
                <a:off x="4172219" y="2601071"/>
                <a:ext cx="44402" cy="44387"/>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03" name="Arc 102"/>
              <p:cNvSpPr/>
              <p:nvPr/>
            </p:nvSpPr>
            <p:spPr>
              <a:xfrm rot="16200000" flipH="1">
                <a:off x="4172226" y="2601063"/>
                <a:ext cx="44387" cy="44402"/>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04" name="Arc 103"/>
              <p:cNvSpPr/>
              <p:nvPr/>
            </p:nvSpPr>
            <p:spPr>
              <a:xfrm>
                <a:off x="4321282" y="2569366"/>
                <a:ext cx="98318" cy="98285"/>
              </a:xfrm>
              <a:prstGeom prst="arc">
                <a:avLst>
                  <a:gd name="adj1" fmla="val 17062950"/>
                  <a:gd name="adj2" fmla="val 0"/>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05" name="Arc 104"/>
              <p:cNvSpPr/>
              <p:nvPr/>
            </p:nvSpPr>
            <p:spPr>
              <a:xfrm rot="5400000">
                <a:off x="4334777" y="2582829"/>
                <a:ext cx="98285" cy="71360"/>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06" name="Arc 105"/>
              <p:cNvSpPr/>
              <p:nvPr/>
            </p:nvSpPr>
            <p:spPr>
              <a:xfrm flipH="1">
                <a:off x="4126231" y="2569366"/>
                <a:ext cx="98318" cy="98285"/>
              </a:xfrm>
              <a:prstGeom prst="arc">
                <a:avLst>
                  <a:gd name="adj1" fmla="val 17062950"/>
                  <a:gd name="adj2" fmla="val 0"/>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07" name="Arc 106"/>
              <p:cNvSpPr/>
              <p:nvPr/>
            </p:nvSpPr>
            <p:spPr>
              <a:xfrm rot="16200000" flipH="1">
                <a:off x="4112768" y="2582829"/>
                <a:ext cx="98285" cy="71360"/>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cxnSp>
            <p:nvCxnSpPr>
              <p:cNvPr id="108" name="Straight Connector 107"/>
              <p:cNvCxnSpPr/>
              <p:nvPr/>
            </p:nvCxnSpPr>
            <p:spPr>
              <a:xfrm rot="5400000">
                <a:off x="4172251" y="2740572"/>
                <a:ext cx="190229" cy="0"/>
              </a:xfrm>
              <a:prstGeom prst="line">
                <a:avLst/>
              </a:prstGeom>
              <a:grpFill/>
              <a:ln w="28575" cap="flat" cmpd="sng" algn="ctr">
                <a:solidFill>
                  <a:srgbClr val="3333CC"/>
                </a:solidFill>
                <a:prstDash val="solid"/>
              </a:ln>
              <a:effectLst/>
            </p:spPr>
          </p:cxnSp>
        </p:grpSp>
        <p:grpSp>
          <p:nvGrpSpPr>
            <p:cNvPr id="109" name="Group 42"/>
            <p:cNvGrpSpPr>
              <a:grpSpLocks/>
            </p:cNvGrpSpPr>
            <p:nvPr/>
          </p:nvGrpSpPr>
          <p:grpSpPr bwMode="auto">
            <a:xfrm>
              <a:off x="8882607" y="3300993"/>
              <a:ext cx="293689" cy="555625"/>
              <a:chOff x="4126231" y="2569366"/>
              <a:chExt cx="293369" cy="554834"/>
            </a:xfrm>
            <a:solidFill>
              <a:srgbClr val="3333CC"/>
            </a:solidFill>
          </p:grpSpPr>
          <p:sp>
            <p:nvSpPr>
              <p:cNvPr id="110" name="Trapezoid 109"/>
              <p:cNvSpPr/>
              <p:nvPr/>
            </p:nvSpPr>
            <p:spPr>
              <a:xfrm>
                <a:off x="4191248" y="2819834"/>
                <a:ext cx="152234" cy="304366"/>
              </a:xfrm>
              <a:prstGeom prst="trapezoid">
                <a:avLst/>
              </a:prstGeom>
              <a:grpFill/>
              <a:ln w="25400" cap="flat" cmpd="sng" algn="ctr">
                <a:solidFill>
                  <a:srgbClr val="3333CC"/>
                </a:solidFill>
                <a:prstDash val="solid"/>
              </a:ln>
              <a:effectLst/>
            </p:spPr>
            <p:txBody>
              <a:bodyPr anchor="ctr"/>
              <a:lstStyle/>
              <a:p>
                <a:pPr algn="ctr">
                  <a:defRPr/>
                </a:pPr>
                <a:endParaRPr lang="en-US" sz="1800" kern="0" dirty="0">
                  <a:solidFill>
                    <a:srgbClr val="FFFFFF"/>
                  </a:solidFill>
                  <a:latin typeface="Arial"/>
                </a:endParaRPr>
              </a:p>
            </p:txBody>
          </p:sp>
          <p:sp>
            <p:nvSpPr>
              <p:cNvPr id="111" name="Oval 110"/>
              <p:cNvSpPr/>
              <p:nvPr/>
            </p:nvSpPr>
            <p:spPr>
              <a:xfrm>
                <a:off x="4226135" y="2586803"/>
                <a:ext cx="80874" cy="80848"/>
              </a:xfrm>
              <a:prstGeom prst="ellipse">
                <a:avLst/>
              </a:prstGeom>
              <a:grpFill/>
              <a:ln w="25400" cap="flat" cmpd="sng" algn="ctr">
                <a:solidFill>
                  <a:srgbClr val="3333CC"/>
                </a:solidFill>
                <a:prstDash val="solid"/>
              </a:ln>
              <a:effectLst/>
            </p:spPr>
            <p:txBody>
              <a:bodyPr anchor="ctr"/>
              <a:lstStyle/>
              <a:p>
                <a:pPr algn="ctr">
                  <a:defRPr/>
                </a:pPr>
                <a:endParaRPr lang="en-US" sz="1800" kern="0" dirty="0">
                  <a:solidFill>
                    <a:srgbClr val="FFFFFF"/>
                  </a:solidFill>
                  <a:latin typeface="Arial"/>
                </a:endParaRPr>
              </a:p>
            </p:txBody>
          </p:sp>
          <p:sp>
            <p:nvSpPr>
              <p:cNvPr id="112" name="Arc 111"/>
              <p:cNvSpPr/>
              <p:nvPr/>
            </p:nvSpPr>
            <p:spPr>
              <a:xfrm>
                <a:off x="4319696" y="2601071"/>
                <a:ext cx="45988" cy="44387"/>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13" name="Arc 112"/>
              <p:cNvSpPr/>
              <p:nvPr/>
            </p:nvSpPr>
            <p:spPr>
              <a:xfrm rot="5400000">
                <a:off x="4320496" y="2600270"/>
                <a:ext cx="44387" cy="45988"/>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14" name="Arc 113"/>
              <p:cNvSpPr/>
              <p:nvPr/>
            </p:nvSpPr>
            <p:spPr>
              <a:xfrm flipH="1">
                <a:off x="4172219" y="2601071"/>
                <a:ext cx="44402" cy="44387"/>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15" name="Arc 114"/>
              <p:cNvSpPr/>
              <p:nvPr/>
            </p:nvSpPr>
            <p:spPr>
              <a:xfrm rot="16200000" flipH="1">
                <a:off x="4172226" y="2601063"/>
                <a:ext cx="44387" cy="44402"/>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16" name="Arc 115"/>
              <p:cNvSpPr/>
              <p:nvPr/>
            </p:nvSpPr>
            <p:spPr>
              <a:xfrm>
                <a:off x="4321282" y="2569366"/>
                <a:ext cx="98318" cy="98285"/>
              </a:xfrm>
              <a:prstGeom prst="arc">
                <a:avLst>
                  <a:gd name="adj1" fmla="val 17062950"/>
                  <a:gd name="adj2" fmla="val 0"/>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17" name="Arc 116"/>
              <p:cNvSpPr/>
              <p:nvPr/>
            </p:nvSpPr>
            <p:spPr>
              <a:xfrm rot="5400000">
                <a:off x="4334777" y="2582829"/>
                <a:ext cx="98285" cy="71360"/>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18" name="Arc 117"/>
              <p:cNvSpPr/>
              <p:nvPr/>
            </p:nvSpPr>
            <p:spPr>
              <a:xfrm flipH="1">
                <a:off x="4126231" y="2569366"/>
                <a:ext cx="98318" cy="98285"/>
              </a:xfrm>
              <a:prstGeom prst="arc">
                <a:avLst>
                  <a:gd name="adj1" fmla="val 17062950"/>
                  <a:gd name="adj2" fmla="val 0"/>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19" name="Arc 118"/>
              <p:cNvSpPr/>
              <p:nvPr/>
            </p:nvSpPr>
            <p:spPr>
              <a:xfrm rot="16200000" flipH="1">
                <a:off x="4112768" y="2582829"/>
                <a:ext cx="98285" cy="71360"/>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cxnSp>
            <p:nvCxnSpPr>
              <p:cNvPr id="120" name="Straight Connector 119"/>
              <p:cNvCxnSpPr/>
              <p:nvPr/>
            </p:nvCxnSpPr>
            <p:spPr>
              <a:xfrm rot="5400000">
                <a:off x="4172251" y="2740572"/>
                <a:ext cx="190229" cy="0"/>
              </a:xfrm>
              <a:prstGeom prst="line">
                <a:avLst/>
              </a:prstGeom>
              <a:grpFill/>
              <a:ln w="28575" cap="flat" cmpd="sng" algn="ctr">
                <a:solidFill>
                  <a:srgbClr val="3333CC"/>
                </a:solidFill>
                <a:prstDash val="solid"/>
              </a:ln>
              <a:effectLst/>
            </p:spPr>
          </p:cxnSp>
        </p:grpSp>
        <p:grpSp>
          <p:nvGrpSpPr>
            <p:cNvPr id="121" name="Group 42"/>
            <p:cNvGrpSpPr>
              <a:grpSpLocks/>
            </p:cNvGrpSpPr>
            <p:nvPr/>
          </p:nvGrpSpPr>
          <p:grpSpPr bwMode="auto">
            <a:xfrm>
              <a:off x="7843516" y="3300993"/>
              <a:ext cx="293689" cy="555625"/>
              <a:chOff x="4126231" y="2569366"/>
              <a:chExt cx="293369" cy="554834"/>
            </a:xfrm>
            <a:solidFill>
              <a:srgbClr val="3333CC"/>
            </a:solidFill>
          </p:grpSpPr>
          <p:sp>
            <p:nvSpPr>
              <p:cNvPr id="122" name="Trapezoid 121"/>
              <p:cNvSpPr/>
              <p:nvPr/>
            </p:nvSpPr>
            <p:spPr>
              <a:xfrm>
                <a:off x="4191248" y="2819834"/>
                <a:ext cx="152234" cy="304366"/>
              </a:xfrm>
              <a:prstGeom prst="trapezoid">
                <a:avLst/>
              </a:prstGeom>
              <a:grpFill/>
              <a:ln w="25400" cap="flat" cmpd="sng" algn="ctr">
                <a:solidFill>
                  <a:srgbClr val="3333CC"/>
                </a:solidFill>
                <a:prstDash val="solid"/>
              </a:ln>
              <a:effectLst/>
            </p:spPr>
            <p:txBody>
              <a:bodyPr anchor="ctr"/>
              <a:lstStyle/>
              <a:p>
                <a:pPr algn="ctr">
                  <a:defRPr/>
                </a:pPr>
                <a:endParaRPr lang="en-US" sz="1800" kern="0" dirty="0">
                  <a:solidFill>
                    <a:srgbClr val="FFFFFF"/>
                  </a:solidFill>
                  <a:latin typeface="Arial"/>
                </a:endParaRPr>
              </a:p>
            </p:txBody>
          </p:sp>
          <p:sp>
            <p:nvSpPr>
              <p:cNvPr id="123" name="Oval 122"/>
              <p:cNvSpPr/>
              <p:nvPr/>
            </p:nvSpPr>
            <p:spPr>
              <a:xfrm>
                <a:off x="4226135" y="2586803"/>
                <a:ext cx="80874" cy="80848"/>
              </a:xfrm>
              <a:prstGeom prst="ellipse">
                <a:avLst/>
              </a:prstGeom>
              <a:grpFill/>
              <a:ln w="25400" cap="flat" cmpd="sng" algn="ctr">
                <a:solidFill>
                  <a:srgbClr val="3333CC"/>
                </a:solidFill>
                <a:prstDash val="solid"/>
              </a:ln>
              <a:effectLst/>
            </p:spPr>
            <p:txBody>
              <a:bodyPr anchor="ctr"/>
              <a:lstStyle/>
              <a:p>
                <a:pPr algn="ctr">
                  <a:defRPr/>
                </a:pPr>
                <a:endParaRPr lang="en-US" sz="1800" kern="0" dirty="0">
                  <a:solidFill>
                    <a:srgbClr val="FFFFFF"/>
                  </a:solidFill>
                  <a:latin typeface="Arial"/>
                </a:endParaRPr>
              </a:p>
            </p:txBody>
          </p:sp>
          <p:sp>
            <p:nvSpPr>
              <p:cNvPr id="124" name="Arc 123"/>
              <p:cNvSpPr/>
              <p:nvPr/>
            </p:nvSpPr>
            <p:spPr>
              <a:xfrm>
                <a:off x="4319696" y="2601071"/>
                <a:ext cx="45988" cy="44387"/>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25" name="Arc 124"/>
              <p:cNvSpPr/>
              <p:nvPr/>
            </p:nvSpPr>
            <p:spPr>
              <a:xfrm rot="5400000">
                <a:off x="4320496" y="2600270"/>
                <a:ext cx="44387" cy="45988"/>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26" name="Arc 125"/>
              <p:cNvSpPr/>
              <p:nvPr/>
            </p:nvSpPr>
            <p:spPr>
              <a:xfrm flipH="1">
                <a:off x="4172219" y="2601071"/>
                <a:ext cx="44402" cy="44387"/>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27" name="Arc 126"/>
              <p:cNvSpPr/>
              <p:nvPr/>
            </p:nvSpPr>
            <p:spPr>
              <a:xfrm rot="16200000" flipH="1">
                <a:off x="4172226" y="2601063"/>
                <a:ext cx="44387" cy="44402"/>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28" name="Arc 127"/>
              <p:cNvSpPr/>
              <p:nvPr/>
            </p:nvSpPr>
            <p:spPr>
              <a:xfrm>
                <a:off x="4321282" y="2569366"/>
                <a:ext cx="98318" cy="98285"/>
              </a:xfrm>
              <a:prstGeom prst="arc">
                <a:avLst>
                  <a:gd name="adj1" fmla="val 17062950"/>
                  <a:gd name="adj2" fmla="val 0"/>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29" name="Arc 128"/>
              <p:cNvSpPr/>
              <p:nvPr/>
            </p:nvSpPr>
            <p:spPr>
              <a:xfrm rot="5400000">
                <a:off x="4334777" y="2582829"/>
                <a:ext cx="98285" cy="71360"/>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30" name="Arc 129"/>
              <p:cNvSpPr/>
              <p:nvPr/>
            </p:nvSpPr>
            <p:spPr>
              <a:xfrm flipH="1">
                <a:off x="4126231" y="2569366"/>
                <a:ext cx="98318" cy="98285"/>
              </a:xfrm>
              <a:prstGeom prst="arc">
                <a:avLst>
                  <a:gd name="adj1" fmla="val 17062950"/>
                  <a:gd name="adj2" fmla="val 0"/>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sp>
            <p:nvSpPr>
              <p:cNvPr id="131" name="Arc 130"/>
              <p:cNvSpPr/>
              <p:nvPr/>
            </p:nvSpPr>
            <p:spPr>
              <a:xfrm rot="16200000" flipH="1">
                <a:off x="4112768" y="2582829"/>
                <a:ext cx="98285" cy="71360"/>
              </a:xfrm>
              <a:prstGeom prst="arc">
                <a:avLst/>
              </a:prstGeom>
              <a:grpFill/>
              <a:ln w="9525" cap="flat" cmpd="sng" algn="ctr">
                <a:solidFill>
                  <a:srgbClr val="3333CC"/>
                </a:solidFill>
                <a:prstDash val="solid"/>
              </a:ln>
              <a:effectLst/>
            </p:spPr>
            <p:txBody>
              <a:bodyPr anchor="ctr"/>
              <a:lstStyle/>
              <a:p>
                <a:pPr algn="ctr">
                  <a:defRPr/>
                </a:pPr>
                <a:endParaRPr lang="en-US" sz="1800" kern="0" dirty="0">
                  <a:solidFill>
                    <a:srgbClr val="000000"/>
                  </a:solidFill>
                  <a:latin typeface="Arial"/>
                </a:endParaRPr>
              </a:p>
            </p:txBody>
          </p:sp>
          <p:cxnSp>
            <p:nvCxnSpPr>
              <p:cNvPr id="132" name="Straight Connector 131"/>
              <p:cNvCxnSpPr/>
              <p:nvPr/>
            </p:nvCxnSpPr>
            <p:spPr>
              <a:xfrm rot="5400000">
                <a:off x="4172251" y="2740572"/>
                <a:ext cx="190229" cy="0"/>
              </a:xfrm>
              <a:prstGeom prst="line">
                <a:avLst/>
              </a:prstGeom>
              <a:grpFill/>
              <a:ln w="28575" cap="flat" cmpd="sng" algn="ctr">
                <a:solidFill>
                  <a:srgbClr val="3333CC"/>
                </a:solidFill>
                <a:prstDash val="solid"/>
              </a:ln>
              <a:effectLst/>
            </p:spPr>
          </p:cxnSp>
        </p:grpSp>
        <p:pic>
          <p:nvPicPr>
            <p:cNvPr id="133" name="Picture 7" descr="Laptop Clip Art"/>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940008" y="3251499"/>
              <a:ext cx="738187"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9" descr="Android Tablet Clip Art"/>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870735" y="2310205"/>
              <a:ext cx="6921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5" name="Straight Connector 102"/>
            <p:cNvCxnSpPr>
              <a:cxnSpLocks noChangeShapeType="1"/>
              <a:stCxn id="80" idx="3"/>
              <a:endCxn id="79" idx="1"/>
            </p:cNvCxnSpPr>
            <p:nvPr/>
          </p:nvCxnSpPr>
          <p:spPr bwMode="auto">
            <a:xfrm>
              <a:off x="9403596" y="3064971"/>
              <a:ext cx="566593" cy="0"/>
            </a:xfrm>
            <a:prstGeom prst="line">
              <a:avLst/>
            </a:prstGeom>
            <a:noFill/>
            <a:ln w="38100" algn="ctr">
              <a:solidFill>
                <a:srgbClr val="000000"/>
              </a:solidFill>
              <a:prstDash val="sysDot"/>
              <a:round/>
              <a:headEnd/>
              <a:tailEnd/>
            </a:ln>
            <a:extLst>
              <a:ext uri="{909E8E84-426E-40DD-AFC4-6F175D3DCCD1}">
                <a14:hiddenFill xmlns:a14="http://schemas.microsoft.com/office/drawing/2010/main">
                  <a:noFill/>
                </a14:hiddenFill>
              </a:ext>
            </a:extLst>
          </p:spPr>
        </p:cxnSp>
        <p:cxnSp>
          <p:nvCxnSpPr>
            <p:cNvPr id="136" name="Straight Connector 103"/>
            <p:cNvCxnSpPr>
              <a:cxnSpLocks noChangeShapeType="1"/>
              <a:stCxn id="81" idx="3"/>
            </p:cNvCxnSpPr>
            <p:nvPr/>
          </p:nvCxnSpPr>
          <p:spPr bwMode="auto">
            <a:xfrm>
              <a:off x="6922192" y="3064968"/>
              <a:ext cx="831273" cy="0"/>
            </a:xfrm>
            <a:prstGeom prst="line">
              <a:avLst/>
            </a:prstGeom>
            <a:noFill/>
            <a:ln w="76200" cmpd="sng" algn="ctr">
              <a:solidFill>
                <a:srgbClr val="000000"/>
              </a:solidFill>
              <a:round/>
              <a:headEnd/>
              <a:tailEnd/>
            </a:ln>
            <a:extLst>
              <a:ext uri="{909E8E84-426E-40DD-AFC4-6F175D3DCCD1}">
                <a14:hiddenFill xmlns:a14="http://schemas.microsoft.com/office/drawing/2010/main">
                  <a:noFill/>
                </a14:hiddenFill>
              </a:ext>
            </a:extLst>
          </p:spPr>
        </p:cxnSp>
        <p:sp>
          <p:nvSpPr>
            <p:cNvPr id="137" name="TextBox 136"/>
            <p:cNvSpPr txBox="1"/>
            <p:nvPr/>
          </p:nvSpPr>
          <p:spPr>
            <a:xfrm>
              <a:off x="8189880" y="3789381"/>
              <a:ext cx="768350" cy="276849"/>
            </a:xfrm>
            <a:prstGeom prst="rect">
              <a:avLst/>
            </a:prstGeom>
            <a:noFill/>
          </p:spPr>
          <p:txBody>
            <a:bodyPr lIns="91258" tIns="45630" rIns="91258" bIns="45630">
              <a:spAutoFit/>
            </a:bodyPr>
            <a:lstStyle/>
            <a:p>
              <a:pPr>
                <a:defRPr/>
              </a:pPr>
              <a:r>
                <a:rPr lang="en-US" sz="1200" kern="0" dirty="0">
                  <a:solidFill>
                    <a:srgbClr val="3333CC"/>
                  </a:solidFill>
                </a:rPr>
                <a:t>eNodeB</a:t>
              </a:r>
            </a:p>
          </p:txBody>
        </p:sp>
        <p:pic>
          <p:nvPicPr>
            <p:cNvPr id="138" name="Picture 11" descr="http://test.ical.ly/wp-content/uploads/2010/08/database.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160191" y="2175738"/>
              <a:ext cx="6794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7" descr="Web Virtualization Server Clip Ar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67462" y="2444679"/>
              <a:ext cx="5254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7" descr="Web Virtualization Server Clip Ar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28920" y="2310208"/>
              <a:ext cx="462237" cy="49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 name="Picture 23" descr="Router Ack Clip Art"/>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606011" y="3385970"/>
              <a:ext cx="8826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Cloud 141"/>
            <p:cNvSpPr/>
            <p:nvPr/>
          </p:nvSpPr>
          <p:spPr>
            <a:xfrm>
              <a:off x="2973647" y="2377440"/>
              <a:ext cx="1379537" cy="1268412"/>
            </a:xfrm>
            <a:prstGeom prst="cloud">
              <a:avLst/>
            </a:prstGeom>
            <a:ln/>
          </p:spPr>
          <p:style>
            <a:lnRef idx="2">
              <a:schemeClr val="dk1"/>
            </a:lnRef>
            <a:fillRef idx="1">
              <a:schemeClr val="lt1"/>
            </a:fillRef>
            <a:effectRef idx="0">
              <a:schemeClr val="dk1"/>
            </a:effectRef>
            <a:fontRef idx="minor">
              <a:schemeClr val="dk1"/>
            </a:fontRef>
          </p:style>
          <p:txBody>
            <a:bodyPr lIns="91258" tIns="45630" rIns="91258" bIns="45630" anchor="ctr"/>
            <a:lstStyle/>
            <a:p>
              <a:pPr algn="ctr">
                <a:defRPr/>
              </a:pPr>
              <a:endParaRPr lang="en-US" sz="1800" kern="0" dirty="0">
                <a:solidFill>
                  <a:srgbClr val="FFFFFF"/>
                </a:solidFill>
                <a:latin typeface="Arial"/>
              </a:endParaRPr>
            </a:p>
          </p:txBody>
        </p:sp>
        <p:sp>
          <p:nvSpPr>
            <p:cNvPr id="143" name="TextBox 21"/>
            <p:cNvSpPr txBox="1">
              <a:spLocks noChangeArrowheads="1"/>
            </p:cNvSpPr>
            <p:nvPr/>
          </p:nvSpPr>
          <p:spPr bwMode="auto">
            <a:xfrm>
              <a:off x="2973647" y="2579149"/>
              <a:ext cx="1284287" cy="830815"/>
            </a:xfrm>
            <a:prstGeom prst="rect">
              <a:avLst/>
            </a:prstGeom>
            <a:noFill/>
            <a:ln>
              <a:noFill/>
            </a:ln>
            <a:extLst/>
          </p:spPr>
          <p:txBody>
            <a:bodyPr lIns="91258" tIns="45630" rIns="91258" bIns="4563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sz="1200" kern="0" dirty="0"/>
                <a:t>Internet, Intranets, commercial carriers, etc.</a:t>
              </a:r>
            </a:p>
          </p:txBody>
        </p:sp>
        <p:sp>
          <p:nvSpPr>
            <p:cNvPr id="144" name="TextBox 22"/>
            <p:cNvSpPr txBox="1">
              <a:spLocks noChangeArrowheads="1"/>
            </p:cNvSpPr>
            <p:nvPr/>
          </p:nvSpPr>
          <p:spPr bwMode="auto">
            <a:xfrm>
              <a:off x="3112192" y="3587676"/>
              <a:ext cx="1392381" cy="707737"/>
            </a:xfrm>
            <a:prstGeom prst="rect">
              <a:avLst/>
            </a:prstGeom>
            <a:noFill/>
            <a:ln>
              <a:noFill/>
            </a:ln>
            <a:extLst/>
          </p:spPr>
          <p:txBody>
            <a:bodyPr wrap="square" lIns="91258" tIns="45630" rIns="91258" bIns="4563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b="1" kern="0" dirty="0">
                  <a:solidFill>
                    <a:srgbClr val="000000"/>
                  </a:solidFill>
                  <a:effectLst>
                    <a:outerShdw blurRad="38100" dist="38100" dir="2700000" algn="tl">
                      <a:srgbClr val="000000">
                        <a:alpha val="43137"/>
                      </a:srgbClr>
                    </a:outerShdw>
                  </a:effectLst>
                </a:rPr>
                <a:t>External </a:t>
              </a:r>
            </a:p>
            <a:p>
              <a:pPr algn="ctr" eaLnBrk="1" hangingPunct="1">
                <a:defRPr/>
              </a:pPr>
              <a:r>
                <a:rPr lang="en-US" b="1" kern="0" dirty="0">
                  <a:solidFill>
                    <a:srgbClr val="000000"/>
                  </a:solidFill>
                  <a:effectLst>
                    <a:outerShdw blurRad="38100" dist="38100" dir="2700000" algn="tl">
                      <a:srgbClr val="000000">
                        <a:alpha val="43137"/>
                      </a:srgbClr>
                    </a:outerShdw>
                  </a:effectLst>
                </a:rPr>
                <a:t>Networks </a:t>
              </a:r>
            </a:p>
          </p:txBody>
        </p:sp>
        <p:cxnSp>
          <p:nvCxnSpPr>
            <p:cNvPr id="145" name="Straight Arrow Connector 144"/>
            <p:cNvCxnSpPr/>
            <p:nvPr/>
          </p:nvCxnSpPr>
          <p:spPr bwMode="auto">
            <a:xfrm flipV="1">
              <a:off x="4774735" y="3049796"/>
              <a:ext cx="0" cy="1411941"/>
            </a:xfrm>
            <a:prstGeom prst="straightConnector1">
              <a:avLst/>
            </a:prstGeom>
            <a:solidFill>
              <a:schemeClr val="accent1"/>
            </a:solidFill>
            <a:ln w="38100" cap="flat" cmpd="sng" algn="ctr">
              <a:solidFill>
                <a:schemeClr val="accent4">
                  <a:lumMod val="10000"/>
                </a:schemeClr>
              </a:solidFill>
              <a:prstDash val="solid"/>
              <a:round/>
              <a:headEnd type="none"/>
              <a:tailEnd type="triangle"/>
            </a:ln>
            <a:effectLst/>
          </p:spPr>
        </p:cxnSp>
        <p:cxnSp>
          <p:nvCxnSpPr>
            <p:cNvPr id="146" name="Straight Arrow Connector 145"/>
            <p:cNvCxnSpPr/>
            <p:nvPr/>
          </p:nvCxnSpPr>
          <p:spPr bwMode="auto">
            <a:xfrm flipV="1">
              <a:off x="7337826" y="3049796"/>
              <a:ext cx="0" cy="1411941"/>
            </a:xfrm>
            <a:prstGeom prst="straightConnector1">
              <a:avLst/>
            </a:prstGeom>
            <a:solidFill>
              <a:schemeClr val="accent1"/>
            </a:solidFill>
            <a:ln w="38100" cap="flat" cmpd="sng" algn="ctr">
              <a:solidFill>
                <a:schemeClr val="accent4">
                  <a:lumMod val="10000"/>
                </a:schemeClr>
              </a:solidFill>
              <a:prstDash val="solid"/>
              <a:round/>
              <a:headEnd type="none"/>
              <a:tailEnd type="triangle"/>
            </a:ln>
            <a:effectLst/>
          </p:spPr>
        </p:cxnSp>
        <p:sp>
          <p:nvSpPr>
            <p:cNvPr id="147" name="Rectangle 146"/>
            <p:cNvSpPr/>
            <p:nvPr/>
          </p:nvSpPr>
          <p:spPr bwMode="auto">
            <a:xfrm>
              <a:off x="5259647" y="4192793"/>
              <a:ext cx="1662545" cy="537882"/>
            </a:xfrm>
            <a:prstGeom prst="rect">
              <a:avLst/>
            </a:prstGeom>
            <a:noFill/>
            <a:ln w="28575" cap="flat" cmpd="sng" algn="ctr">
              <a:solidFill>
                <a:schemeClr val="accent4">
                  <a:lumMod val="10000"/>
                </a:schemeClr>
              </a:solidFill>
              <a:prstDash val="solid"/>
              <a:round/>
              <a:headEnd type="none" w="med" len="med"/>
              <a:tailEnd type="none" w="med" len="med"/>
            </a:ln>
            <a:effectLst/>
          </p:spPr>
          <p:txBody>
            <a:bodyPr vert="horz" wrap="square" lIns="82030" tIns="41015" rIns="82030" bIns="41015" numCol="1" spcCol="0" rtlCol="0" anchor="t" anchorCtr="0" compatLnSpc="1">
              <a:prstTxWarp prst="textNoShape">
                <a:avLst/>
              </a:prstTxWarp>
            </a:bodyPr>
            <a:lstStyle/>
            <a:p>
              <a:pPr defTabSz="820295" eaLnBrk="0" hangingPunct="0"/>
              <a:endParaRPr lang="en-US" sz="2200" dirty="0"/>
            </a:p>
          </p:txBody>
        </p:sp>
        <p:sp>
          <p:nvSpPr>
            <p:cNvPr id="148" name="TextBox 147"/>
            <p:cNvSpPr txBox="1"/>
            <p:nvPr/>
          </p:nvSpPr>
          <p:spPr>
            <a:xfrm>
              <a:off x="5114171" y="4251044"/>
              <a:ext cx="1984951" cy="421385"/>
            </a:xfrm>
            <a:prstGeom prst="rect">
              <a:avLst/>
            </a:prstGeom>
            <a:noFill/>
          </p:spPr>
          <p:txBody>
            <a:bodyPr wrap="square" lIns="82030" tIns="41015" rIns="82030" bIns="41015" rtlCol="0">
              <a:spAutoFit/>
            </a:bodyPr>
            <a:lstStyle/>
            <a:p>
              <a:pPr algn="ctr"/>
              <a:r>
                <a:rPr lang="en-US" sz="1100" dirty="0" smtClean="0">
                  <a:solidFill>
                    <a:srgbClr val="161616"/>
                  </a:solidFill>
                </a:rPr>
                <a:t>Significant Backhaul Requirements</a:t>
              </a:r>
              <a:endParaRPr lang="en-US" sz="1100" dirty="0">
                <a:solidFill>
                  <a:srgbClr val="161616"/>
                </a:solidFill>
              </a:endParaRPr>
            </a:p>
          </p:txBody>
        </p:sp>
        <p:cxnSp>
          <p:nvCxnSpPr>
            <p:cNvPr id="149" name="Straight Connector 148"/>
            <p:cNvCxnSpPr/>
            <p:nvPr/>
          </p:nvCxnSpPr>
          <p:spPr bwMode="auto">
            <a:xfrm flipH="1">
              <a:off x="4774737" y="4461734"/>
              <a:ext cx="484909" cy="0"/>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cxnSp>
          <p:nvCxnSpPr>
            <p:cNvPr id="150" name="Straight Connector 149"/>
            <p:cNvCxnSpPr/>
            <p:nvPr/>
          </p:nvCxnSpPr>
          <p:spPr bwMode="auto">
            <a:xfrm flipH="1">
              <a:off x="6922189" y="4461734"/>
              <a:ext cx="415636" cy="0"/>
            </a:xfrm>
            <a:prstGeom prst="line">
              <a:avLst/>
            </a:prstGeom>
            <a:solidFill>
              <a:schemeClr val="accent1"/>
            </a:solidFill>
            <a:ln w="28575" cap="flat" cmpd="sng" algn="ctr">
              <a:solidFill>
                <a:schemeClr val="accent4">
                  <a:lumMod val="10000"/>
                </a:schemeClr>
              </a:solidFill>
              <a:prstDash val="solid"/>
              <a:round/>
              <a:headEnd type="none" w="med" len="med"/>
              <a:tailEnd type="none" w="med" len="med"/>
            </a:ln>
            <a:effectLst/>
          </p:spPr>
        </p:cxnSp>
      </p:grpSp>
      <p:sp>
        <p:nvSpPr>
          <p:cNvPr id="151" name="Content Placeholder 2"/>
          <p:cNvSpPr txBox="1">
            <a:spLocks/>
          </p:cNvSpPr>
          <p:nvPr/>
        </p:nvSpPr>
        <p:spPr>
          <a:xfrm>
            <a:off x="-156890" y="1351827"/>
            <a:ext cx="7526383" cy="486383"/>
          </a:xfrm>
          <a:prstGeom prst="rect">
            <a:avLst/>
          </a:prstGeom>
        </p:spPr>
        <p:txBody>
          <a:bodyPr vert="horz" lIns="91440" tIns="45720" rIns="91440" bIns="45720" rtlCol="0">
            <a:normAutofit fontScale="92500" lnSpcReduction="20000"/>
          </a:bodyPr>
          <a:lstStyle>
            <a:lvl1pPr marL="228597" indent="-228597" algn="l" defTabSz="91438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89" indent="-228597" algn="l" defTabSz="9143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7" algn="l" defTabSz="9143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65"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57"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49"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41"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3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457192" lvl="1" indent="0">
              <a:buNone/>
            </a:pPr>
            <a:r>
              <a:rPr lang="en-US" sz="3600" b="1" dirty="0" smtClean="0"/>
              <a:t>LTE Architecture </a:t>
            </a:r>
            <a:endParaRPr lang="en-US" sz="3600" b="1" dirty="0"/>
          </a:p>
          <a:p>
            <a:pPr marL="457192" lvl="1" indent="0">
              <a:buFont typeface="Arial" panose="020B0604020202020204" pitchFamily="34" charset="0"/>
              <a:buNone/>
            </a:pPr>
            <a:endParaRPr lang="en-US" sz="3600" b="1" dirty="0" smtClean="0"/>
          </a:p>
        </p:txBody>
      </p:sp>
      <p:pic>
        <p:nvPicPr>
          <p:cNvPr id="152" name="Picture 15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07278" y="155056"/>
            <a:ext cx="5894186" cy="3167456"/>
          </a:xfrm>
          <a:prstGeom prst="rect">
            <a:avLst/>
          </a:prstGeom>
          <a:effectLst>
            <a:outerShdw blurRad="50800" dist="38100" dir="2700000" algn="tl" rotWithShape="0">
              <a:prstClr val="black">
                <a:alpha val="40000"/>
              </a:prstClr>
            </a:outerShdw>
          </a:effectLst>
          <a:scene3d>
            <a:camera prst="perspectiveHeroicExtremeLeftFacing" fov="3900000">
              <a:rot lat="67979" lon="566120" rev="21535793"/>
            </a:camera>
            <a:lightRig rig="threePt" dir="t"/>
          </a:scene3d>
          <a:sp3d/>
        </p:spPr>
      </p:pic>
      <p:sp>
        <p:nvSpPr>
          <p:cNvPr id="154" name="Rectangle 153"/>
          <p:cNvSpPr/>
          <p:nvPr/>
        </p:nvSpPr>
        <p:spPr>
          <a:xfrm>
            <a:off x="391479" y="1716478"/>
            <a:ext cx="5467212" cy="2031325"/>
          </a:xfrm>
          <a:prstGeom prst="rect">
            <a:avLst/>
          </a:prstGeom>
        </p:spPr>
        <p:txBody>
          <a:bodyPr wrap="square">
            <a:spAutoFit/>
          </a:bodyPr>
          <a:lstStyle/>
          <a:p>
            <a:pPr algn="just"/>
            <a:r>
              <a:rPr lang="en-US" dirty="0"/>
              <a:t>Digital packets are transmitted from the users (often referred to as "UEs") over the air to an LTE antenna ("</a:t>
            </a:r>
            <a:r>
              <a:rPr lang="en-US" dirty="0" err="1"/>
              <a:t>eNodeB</a:t>
            </a:r>
            <a:r>
              <a:rPr lang="en-US" dirty="0"/>
              <a:t>"), which conveys those packets to an evolved packet core (EPC) that handles the routing of those packets to their destination. Once digital packets reach their destination, they are collected and used to rebuild the original data. </a:t>
            </a:r>
          </a:p>
        </p:txBody>
      </p:sp>
      <p:sp>
        <p:nvSpPr>
          <p:cNvPr id="155" name="TextBox 154"/>
          <p:cNvSpPr txBox="1"/>
          <p:nvPr/>
        </p:nvSpPr>
        <p:spPr>
          <a:xfrm>
            <a:off x="4975916" y="5994220"/>
            <a:ext cx="3871957" cy="461665"/>
          </a:xfrm>
          <a:prstGeom prst="rect">
            <a:avLst/>
          </a:prstGeom>
          <a:noFill/>
        </p:spPr>
        <p:txBody>
          <a:bodyPr wrap="none" rtlCol="0">
            <a:spAutoFit/>
          </a:bodyPr>
          <a:lstStyle/>
          <a:p>
            <a:r>
              <a:rPr lang="en-US" sz="1200" dirty="0"/>
              <a:t>For </a:t>
            </a:r>
            <a:r>
              <a:rPr lang="en-US" sz="1200" dirty="0" smtClean="0"/>
              <a:t>more, </a:t>
            </a:r>
            <a:r>
              <a:rPr lang="en-US" sz="1200" dirty="0"/>
              <a:t>see: </a:t>
            </a:r>
            <a:r>
              <a:rPr lang="en-US" sz="1200" dirty="0">
                <a:hlinkClick r:id="rId11"/>
              </a:rPr>
              <a:t>https</a:t>
            </a:r>
            <a:r>
              <a:rPr lang="en-US" sz="1200" dirty="0" smtClean="0">
                <a:hlinkClick r:id="rId11"/>
              </a:rPr>
              <a:t>://mdinterop-public.sharepoint.com/ </a:t>
            </a:r>
            <a:endParaRPr lang="en-US" sz="1200" dirty="0"/>
          </a:p>
          <a:p>
            <a:endParaRPr lang="en-US" sz="1200" dirty="0"/>
          </a:p>
        </p:txBody>
      </p:sp>
    </p:spTree>
    <p:extLst>
      <p:ext uri="{BB962C8B-B14F-4D97-AF65-F5344CB8AC3E}">
        <p14:creationId xmlns:p14="http://schemas.microsoft.com/office/powerpoint/2010/main" val="17413248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372"/>
            <a:ext cx="3972129" cy="778213"/>
          </a:xfrm>
          <a:prstGeom prst="rect">
            <a:avLst/>
          </a:prstGeom>
          <a:solidFill>
            <a:srgbClr val="7030A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LTE Basics</a:t>
            </a:r>
            <a:endParaRPr lang="en-US" sz="3600" dirty="0"/>
          </a:p>
        </p:txBody>
      </p:sp>
      <p:sp>
        <p:nvSpPr>
          <p:cNvPr id="155" name="Oval 154"/>
          <p:cNvSpPr/>
          <p:nvPr/>
        </p:nvSpPr>
        <p:spPr>
          <a:xfrm>
            <a:off x="8076951" y="3464463"/>
            <a:ext cx="4114800" cy="1920240"/>
          </a:xfrm>
          <a:prstGeom prst="ellipse">
            <a:avLst/>
          </a:prstGeom>
          <a:solidFill>
            <a:srgbClr val="FF99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156" name="Oval 155"/>
          <p:cNvSpPr/>
          <p:nvPr/>
        </p:nvSpPr>
        <p:spPr>
          <a:xfrm>
            <a:off x="8000751" y="3540663"/>
            <a:ext cx="4114800" cy="1920240"/>
          </a:xfrm>
          <a:prstGeom prst="ellipse">
            <a:avLst/>
          </a:prstGeom>
          <a:solidFill>
            <a:schemeClr val="tx2">
              <a:lumMod val="7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157" name="Oval 156"/>
          <p:cNvSpPr/>
          <p:nvPr/>
        </p:nvSpPr>
        <p:spPr>
          <a:xfrm>
            <a:off x="7924551" y="3616863"/>
            <a:ext cx="4114800" cy="1920240"/>
          </a:xfrm>
          <a:prstGeom prst="ellipse">
            <a:avLst/>
          </a:prstGeom>
          <a:solidFill>
            <a:schemeClr val="bg1">
              <a:lumMod val="50000"/>
              <a:lumOff val="5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159" name="Content Placeholder 4"/>
          <p:cNvSpPr>
            <a:spLocks noGrp="1"/>
          </p:cNvSpPr>
          <p:nvPr>
            <p:ph sz="half" idx="4294967295"/>
          </p:nvPr>
        </p:nvSpPr>
        <p:spPr>
          <a:xfrm>
            <a:off x="7772151" y="759535"/>
            <a:ext cx="4343400" cy="1561921"/>
          </a:xfrm>
          <a:prstGeom prst="rect">
            <a:avLst/>
          </a:prstGeom>
        </p:spPr>
        <p:txBody>
          <a:bodyPr/>
          <a:lstStyle/>
          <a:p>
            <a:pPr lvl="1"/>
            <a:r>
              <a:rPr lang="en-US" sz="1200" dirty="0" smtClean="0"/>
              <a:t>Channels pre-configured per site</a:t>
            </a:r>
          </a:p>
          <a:p>
            <a:pPr lvl="1"/>
            <a:r>
              <a:rPr lang="en-US" sz="1200" dirty="0"/>
              <a:t>Overlapping coverage using different frequency</a:t>
            </a:r>
          </a:p>
          <a:p>
            <a:pPr lvl="1"/>
            <a:r>
              <a:rPr lang="en-US" sz="1200" dirty="0" smtClean="0"/>
              <a:t>Fixed bandwidth / throughput per channel</a:t>
            </a:r>
          </a:p>
          <a:p>
            <a:pPr lvl="1"/>
            <a:r>
              <a:rPr lang="en-US" sz="1200" dirty="0" smtClean="0"/>
              <a:t>Users on one channel don’t impact others</a:t>
            </a:r>
          </a:p>
        </p:txBody>
      </p:sp>
      <p:sp>
        <p:nvSpPr>
          <p:cNvPr id="160" name="Oval 159"/>
          <p:cNvSpPr/>
          <p:nvPr/>
        </p:nvSpPr>
        <p:spPr>
          <a:xfrm>
            <a:off x="3740570" y="4471845"/>
            <a:ext cx="4114800" cy="1920240"/>
          </a:xfrm>
          <a:prstGeom prst="ellipse">
            <a:avLst/>
          </a:prstGeom>
          <a:solidFill>
            <a:srgbClr val="97FF9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161" name="Oval 160"/>
          <p:cNvSpPr/>
          <p:nvPr/>
        </p:nvSpPr>
        <p:spPr>
          <a:xfrm>
            <a:off x="4197770" y="4791883"/>
            <a:ext cx="3200400" cy="1371600"/>
          </a:xfrm>
          <a:prstGeom prst="ellipse">
            <a:avLst/>
          </a:prstGeom>
          <a:solidFill>
            <a:srgbClr val="00FF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162" name="Oval 161"/>
          <p:cNvSpPr/>
          <p:nvPr/>
        </p:nvSpPr>
        <p:spPr>
          <a:xfrm>
            <a:off x="4654970" y="5020483"/>
            <a:ext cx="2286000" cy="914400"/>
          </a:xfrm>
          <a:prstGeom prst="ellipse">
            <a:avLst/>
          </a:prstGeom>
          <a:solidFill>
            <a:srgbClr val="0046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sp>
        <p:nvSpPr>
          <p:cNvPr id="163" name="Oval 162"/>
          <p:cNvSpPr/>
          <p:nvPr/>
        </p:nvSpPr>
        <p:spPr>
          <a:xfrm>
            <a:off x="7848351" y="3677823"/>
            <a:ext cx="4114800" cy="1920240"/>
          </a:xfrm>
          <a:prstGeom prst="ellipse">
            <a:avLst/>
          </a:prstGeom>
          <a:solidFill>
            <a:srgbClr val="00FF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b="0">
              <a:solidFill>
                <a:prstClr val="white"/>
              </a:solidFill>
            </a:endParaRPr>
          </a:p>
        </p:txBody>
      </p:sp>
      <p:pic>
        <p:nvPicPr>
          <p:cNvPr id="164" name="Content Placeholder 5"/>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a:stretch/>
        </p:blipFill>
        <p:spPr>
          <a:xfrm>
            <a:off x="9257746" y="3173951"/>
            <a:ext cx="1204568" cy="1503180"/>
          </a:xfrm>
        </p:spPr>
      </p:pic>
      <p:sp>
        <p:nvSpPr>
          <p:cNvPr id="165" name="Content Placeholder 4"/>
          <p:cNvSpPr txBox="1">
            <a:spLocks/>
          </p:cNvSpPr>
          <p:nvPr/>
        </p:nvSpPr>
        <p:spPr>
          <a:xfrm>
            <a:off x="3816770" y="2018210"/>
            <a:ext cx="4038600" cy="1828794"/>
          </a:xfrm>
          <a:prstGeom prst="rect">
            <a:avLst/>
          </a:prstGeom>
        </p:spPr>
        <p:txBody>
          <a:bodyPr lIns="91376" tIns="45688" rIns="91376" bIns="45688"/>
          <a:lstStyle>
            <a:lvl1pPr marL="233201" indent="-233201" algn="l" rtl="0" eaLnBrk="0" fontAlgn="base" hangingPunct="0">
              <a:spcBef>
                <a:spcPct val="60000"/>
              </a:spcBef>
              <a:spcAft>
                <a:spcPct val="0"/>
              </a:spcAft>
              <a:buClr>
                <a:srgbClr val="B0B1B3"/>
              </a:buClr>
              <a:buFont typeface="Wingdings" pitchFamily="2" charset="2"/>
              <a:buChar char="§"/>
              <a:defRPr sz="2800">
                <a:solidFill>
                  <a:srgbClr val="060000"/>
                </a:solidFill>
                <a:latin typeface="+mn-lt"/>
                <a:ea typeface="ＭＳ Ｐゴシック" pitchFamily="-105" charset="-128"/>
                <a:cs typeface="ＭＳ Ｐゴシック" charset="0"/>
              </a:defRPr>
            </a:lvl1pPr>
            <a:lvl2pPr marL="571099" indent="-223681" algn="l" rtl="0" eaLnBrk="0" fontAlgn="base" hangingPunct="0">
              <a:spcBef>
                <a:spcPct val="30000"/>
              </a:spcBef>
              <a:spcAft>
                <a:spcPct val="0"/>
              </a:spcAft>
              <a:buClr>
                <a:srgbClr val="B0B1B3"/>
              </a:buClr>
              <a:buFont typeface="Wingdings" pitchFamily="2" charset="2"/>
              <a:buChar char="§"/>
              <a:defRPr sz="2400">
                <a:solidFill>
                  <a:srgbClr val="060000"/>
                </a:solidFill>
                <a:latin typeface="+mn-lt"/>
                <a:ea typeface="ＭＳ Ｐゴシック" pitchFamily="-105" charset="-128"/>
              </a:defRPr>
            </a:lvl2pPr>
            <a:lvl3pPr marL="909000" indent="-222094" algn="l" rtl="0" eaLnBrk="0" fontAlgn="base" hangingPunct="0">
              <a:spcBef>
                <a:spcPct val="30000"/>
              </a:spcBef>
              <a:spcAft>
                <a:spcPct val="0"/>
              </a:spcAft>
              <a:buClr>
                <a:srgbClr val="B0B1B3"/>
              </a:buClr>
              <a:buFont typeface="Wingdings" pitchFamily="2" charset="2"/>
              <a:buChar char="§"/>
              <a:defRPr sz="2000">
                <a:solidFill>
                  <a:srgbClr val="060000"/>
                </a:solidFill>
                <a:latin typeface="+mn-lt"/>
                <a:ea typeface="ＭＳ Ｐゴシック" pitchFamily="-105" charset="-128"/>
              </a:defRPr>
            </a:lvl3pPr>
            <a:lvl4pPr marL="1258005" indent="-231613" algn="l" rtl="0" eaLnBrk="0" fontAlgn="base" hangingPunct="0">
              <a:spcBef>
                <a:spcPct val="30000"/>
              </a:spcBef>
              <a:spcAft>
                <a:spcPct val="0"/>
              </a:spcAft>
              <a:buClr>
                <a:srgbClr val="B0B1B3"/>
              </a:buClr>
              <a:buFont typeface="Wingdings" pitchFamily="2" charset="2"/>
              <a:buChar char="§"/>
              <a:defRPr sz="1800">
                <a:solidFill>
                  <a:srgbClr val="060000"/>
                </a:solidFill>
                <a:latin typeface="+mn-lt"/>
                <a:ea typeface="ＭＳ Ｐゴシック" pitchFamily="-105" charset="-128"/>
              </a:defRPr>
            </a:lvl4pPr>
            <a:lvl5pPr marL="1597492" indent="-222094" algn="l" rtl="0" eaLnBrk="0" fontAlgn="base" hangingPunct="0">
              <a:spcBef>
                <a:spcPct val="30000"/>
              </a:spcBef>
              <a:spcAft>
                <a:spcPct val="0"/>
              </a:spcAft>
              <a:buClr>
                <a:srgbClr val="B0B1B3"/>
              </a:buClr>
              <a:buFont typeface="Wingdings" pitchFamily="2" charset="2"/>
              <a:buChar char="§"/>
              <a:defRPr sz="1800">
                <a:solidFill>
                  <a:srgbClr val="060000"/>
                </a:solidFill>
                <a:latin typeface="+mn-lt"/>
                <a:ea typeface="ＭＳ Ｐゴシック" pitchFamily="-105" charset="-128"/>
              </a:defRPr>
            </a:lvl5pPr>
            <a:lvl6pPr marL="2054372" indent="-222094" algn="l" rtl="0" eaLnBrk="0" fontAlgn="base" hangingPunct="0">
              <a:spcBef>
                <a:spcPct val="30000"/>
              </a:spcBef>
              <a:spcAft>
                <a:spcPct val="0"/>
              </a:spcAft>
              <a:buClr>
                <a:srgbClr val="B0B1B3"/>
              </a:buClr>
              <a:buFont typeface="Wingdings" pitchFamily="2" charset="2"/>
              <a:buChar char="§"/>
              <a:defRPr sz="1800">
                <a:solidFill>
                  <a:srgbClr val="EFF7FF"/>
                </a:solidFill>
                <a:latin typeface="+mn-lt"/>
              </a:defRPr>
            </a:lvl6pPr>
            <a:lvl7pPr marL="2511250" indent="-222094" algn="l" rtl="0" eaLnBrk="0" fontAlgn="base" hangingPunct="0">
              <a:spcBef>
                <a:spcPct val="30000"/>
              </a:spcBef>
              <a:spcAft>
                <a:spcPct val="0"/>
              </a:spcAft>
              <a:buClr>
                <a:srgbClr val="B0B1B3"/>
              </a:buClr>
              <a:buFont typeface="Wingdings" pitchFamily="2" charset="2"/>
              <a:buChar char="§"/>
              <a:defRPr sz="1800">
                <a:solidFill>
                  <a:srgbClr val="EFF7FF"/>
                </a:solidFill>
                <a:latin typeface="+mn-lt"/>
              </a:defRPr>
            </a:lvl7pPr>
            <a:lvl8pPr marL="2968130" indent="-222094" algn="l" rtl="0" eaLnBrk="0" fontAlgn="base" hangingPunct="0">
              <a:spcBef>
                <a:spcPct val="30000"/>
              </a:spcBef>
              <a:spcAft>
                <a:spcPct val="0"/>
              </a:spcAft>
              <a:buClr>
                <a:srgbClr val="B0B1B3"/>
              </a:buClr>
              <a:buFont typeface="Wingdings" pitchFamily="2" charset="2"/>
              <a:buChar char="§"/>
              <a:defRPr sz="1800">
                <a:solidFill>
                  <a:srgbClr val="EFF7FF"/>
                </a:solidFill>
                <a:latin typeface="+mn-lt"/>
              </a:defRPr>
            </a:lvl8pPr>
            <a:lvl9pPr marL="3425010" indent="-222094" algn="l" rtl="0" eaLnBrk="0" fontAlgn="base" hangingPunct="0">
              <a:spcBef>
                <a:spcPct val="30000"/>
              </a:spcBef>
              <a:spcAft>
                <a:spcPct val="0"/>
              </a:spcAft>
              <a:buClr>
                <a:srgbClr val="B0B1B3"/>
              </a:buClr>
              <a:buFont typeface="Wingdings" pitchFamily="2" charset="2"/>
              <a:buChar char="§"/>
              <a:defRPr sz="1800">
                <a:solidFill>
                  <a:srgbClr val="EFF7FF"/>
                </a:solidFill>
                <a:latin typeface="+mn-lt"/>
              </a:defRPr>
            </a:lvl9pPr>
          </a:lstStyle>
          <a:p>
            <a:endParaRPr lang="en-US" sz="2000" b="0" kern="0" dirty="0"/>
          </a:p>
        </p:txBody>
      </p:sp>
      <p:sp>
        <p:nvSpPr>
          <p:cNvPr id="166" name="Trapezoid 165"/>
          <p:cNvSpPr/>
          <p:nvPr/>
        </p:nvSpPr>
        <p:spPr bwMode="auto">
          <a:xfrm rot="4200000">
            <a:off x="4809312" y="4816190"/>
            <a:ext cx="228600" cy="1920240"/>
          </a:xfrm>
          <a:prstGeom prst="trapezoid">
            <a:avLst>
              <a:gd name="adj" fmla="val 40279"/>
            </a:avLst>
          </a:prstGeom>
          <a:solidFill>
            <a:srgbClr val="FFFFFF">
              <a:alpha val="69804"/>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67" name="Trapezoid 166"/>
          <p:cNvSpPr/>
          <p:nvPr/>
        </p:nvSpPr>
        <p:spPr bwMode="auto">
          <a:xfrm rot="10800000">
            <a:off x="5683670" y="4090887"/>
            <a:ext cx="228600" cy="1383689"/>
          </a:xfrm>
          <a:prstGeom prst="trapezoid">
            <a:avLst>
              <a:gd name="adj" fmla="val 40279"/>
            </a:avLst>
          </a:prstGeom>
          <a:solidFill>
            <a:schemeClr val="tx1">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68" name="Trapezoid 167"/>
          <p:cNvSpPr/>
          <p:nvPr/>
        </p:nvSpPr>
        <p:spPr bwMode="auto">
          <a:xfrm rot="17400000" flipH="1">
            <a:off x="6563533" y="4816192"/>
            <a:ext cx="228600" cy="1920240"/>
          </a:xfrm>
          <a:prstGeom prst="trapezoid">
            <a:avLst>
              <a:gd name="adj" fmla="val 40279"/>
            </a:avLst>
          </a:prstGeom>
          <a:solidFill>
            <a:srgbClr val="FFFFFF">
              <a:alpha val="69804"/>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pic>
        <p:nvPicPr>
          <p:cNvPr id="169" name="Picture 4" descr="https://openclipart.org/image/800px/svg_to_png/165356/CellTower.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5913" y="3976020"/>
            <a:ext cx="2403564" cy="1802673"/>
          </a:xfrm>
          <a:prstGeom prst="rect">
            <a:avLst/>
          </a:prstGeom>
          <a:noFill/>
          <a:extLst>
            <a:ext uri="{909E8E84-426E-40DD-AFC4-6F175D3DCCD1}">
              <a14:hiddenFill xmlns:a14="http://schemas.microsoft.com/office/drawing/2010/main">
                <a:solidFill>
                  <a:srgbClr val="FFFFFF"/>
                </a:solidFill>
              </a14:hiddenFill>
            </a:ext>
          </a:extLst>
        </p:spPr>
      </p:pic>
      <p:sp>
        <p:nvSpPr>
          <p:cNvPr id="170" name="Rectangle 169"/>
          <p:cNvSpPr/>
          <p:nvPr/>
        </p:nvSpPr>
        <p:spPr bwMode="auto">
          <a:xfrm>
            <a:off x="3906101" y="2932603"/>
            <a:ext cx="3492068" cy="609600"/>
          </a:xfrm>
          <a:prstGeom prst="rect">
            <a:avLst/>
          </a:prstGeom>
          <a:solidFill>
            <a:srgbClr val="00FF00"/>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71" name="Rectangle 170"/>
          <p:cNvSpPr/>
          <p:nvPr/>
        </p:nvSpPr>
        <p:spPr bwMode="auto">
          <a:xfrm>
            <a:off x="5569370" y="2932603"/>
            <a:ext cx="1828799" cy="609600"/>
          </a:xfrm>
          <a:prstGeom prst="rect">
            <a:avLst/>
          </a:prstGeom>
          <a:solidFill>
            <a:schemeClr val="bg1">
              <a:lumMod val="50000"/>
              <a:lumOff val="50000"/>
            </a:schemeClr>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72" name="Rectangle 171"/>
          <p:cNvSpPr/>
          <p:nvPr/>
        </p:nvSpPr>
        <p:spPr bwMode="auto">
          <a:xfrm>
            <a:off x="6407570" y="2932603"/>
            <a:ext cx="990599" cy="609600"/>
          </a:xfrm>
          <a:prstGeom prst="rect">
            <a:avLst/>
          </a:prstGeom>
          <a:solidFill>
            <a:srgbClr val="FF0000"/>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73" name="Rectangle 172"/>
          <p:cNvSpPr/>
          <p:nvPr/>
        </p:nvSpPr>
        <p:spPr bwMode="auto">
          <a:xfrm>
            <a:off x="10203986" y="2015923"/>
            <a:ext cx="132379" cy="609600"/>
          </a:xfrm>
          <a:prstGeom prst="rect">
            <a:avLst/>
          </a:prstGeom>
          <a:solidFill>
            <a:srgbClr val="FF9900"/>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74" name="Rectangle 173"/>
          <p:cNvSpPr/>
          <p:nvPr/>
        </p:nvSpPr>
        <p:spPr bwMode="auto">
          <a:xfrm>
            <a:off x="6677833" y="2932603"/>
            <a:ext cx="720337" cy="609600"/>
          </a:xfrm>
          <a:prstGeom prst="rect">
            <a:avLst/>
          </a:prstGeom>
          <a:solidFill>
            <a:srgbClr val="FF9900"/>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75" name="Rectangle 174"/>
          <p:cNvSpPr/>
          <p:nvPr/>
        </p:nvSpPr>
        <p:spPr bwMode="auto">
          <a:xfrm>
            <a:off x="9995407" y="2015923"/>
            <a:ext cx="132379" cy="609600"/>
          </a:xfrm>
          <a:prstGeom prst="rect">
            <a:avLst/>
          </a:prstGeom>
          <a:solidFill>
            <a:srgbClr val="FF0000"/>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76" name="Rectangle 175"/>
          <p:cNvSpPr/>
          <p:nvPr/>
        </p:nvSpPr>
        <p:spPr bwMode="auto">
          <a:xfrm>
            <a:off x="9441986" y="2015923"/>
            <a:ext cx="132379" cy="609600"/>
          </a:xfrm>
          <a:prstGeom prst="rect">
            <a:avLst/>
          </a:prstGeom>
          <a:solidFill>
            <a:schemeClr val="bg1">
              <a:lumMod val="50000"/>
              <a:lumOff val="50000"/>
            </a:schemeClr>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77" name="Rectangle 176"/>
          <p:cNvSpPr/>
          <p:nvPr/>
        </p:nvSpPr>
        <p:spPr bwMode="auto">
          <a:xfrm>
            <a:off x="8679986" y="2015923"/>
            <a:ext cx="132379" cy="609600"/>
          </a:xfrm>
          <a:prstGeom prst="rect">
            <a:avLst/>
          </a:prstGeom>
          <a:solidFill>
            <a:srgbClr val="00FF00"/>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78" name="Rectangle 177"/>
          <p:cNvSpPr/>
          <p:nvPr/>
        </p:nvSpPr>
        <p:spPr bwMode="auto">
          <a:xfrm>
            <a:off x="8229351" y="2015183"/>
            <a:ext cx="3492069" cy="609600"/>
          </a:xfrm>
          <a:prstGeom prst="rect">
            <a:avLst/>
          </a:prstGeom>
          <a:no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79" name="Rectangle 178"/>
          <p:cNvSpPr/>
          <p:nvPr/>
        </p:nvSpPr>
        <p:spPr bwMode="auto">
          <a:xfrm>
            <a:off x="3906101" y="2931863"/>
            <a:ext cx="3492069" cy="609600"/>
          </a:xfrm>
          <a:prstGeom prst="rect">
            <a:avLst/>
          </a:prstGeom>
          <a:no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0" name="Oval 179"/>
          <p:cNvSpPr/>
          <p:nvPr/>
        </p:nvSpPr>
        <p:spPr bwMode="auto">
          <a:xfrm>
            <a:off x="9814310" y="5232303"/>
            <a:ext cx="91440" cy="91440"/>
          </a:xfrm>
          <a:prstGeom prst="ellipse">
            <a:avLst/>
          </a:prstGeom>
          <a:solidFill>
            <a:srgbClr val="00FF0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1" name="Oval 180"/>
          <p:cNvSpPr/>
          <p:nvPr/>
        </p:nvSpPr>
        <p:spPr bwMode="auto">
          <a:xfrm>
            <a:off x="9143751" y="4997341"/>
            <a:ext cx="91440" cy="91440"/>
          </a:xfrm>
          <a:prstGeom prst="ellipse">
            <a:avLst/>
          </a:prstGeom>
          <a:solidFill>
            <a:srgbClr val="00FF0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2" name="Oval 181"/>
          <p:cNvSpPr/>
          <p:nvPr/>
        </p:nvSpPr>
        <p:spPr bwMode="auto">
          <a:xfrm>
            <a:off x="11048751" y="4465939"/>
            <a:ext cx="91440" cy="91440"/>
          </a:xfrm>
          <a:prstGeom prst="ellipse">
            <a:avLst/>
          </a:prstGeom>
          <a:solidFill>
            <a:srgbClr val="00FF0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3" name="Oval 182"/>
          <p:cNvSpPr/>
          <p:nvPr/>
        </p:nvSpPr>
        <p:spPr bwMode="auto">
          <a:xfrm>
            <a:off x="10576311" y="4637943"/>
            <a:ext cx="91440" cy="91440"/>
          </a:xfrm>
          <a:prstGeom prst="ellipse">
            <a:avLst/>
          </a:prstGeom>
          <a:solidFill>
            <a:schemeClr val="bg1">
              <a:lumMod val="50000"/>
              <a:lumOff val="50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4" name="Oval 183"/>
          <p:cNvSpPr/>
          <p:nvPr/>
        </p:nvSpPr>
        <p:spPr bwMode="auto">
          <a:xfrm>
            <a:off x="10667751" y="4997341"/>
            <a:ext cx="91440" cy="91440"/>
          </a:xfrm>
          <a:prstGeom prst="ellipse">
            <a:avLst/>
          </a:prstGeom>
          <a:solidFill>
            <a:schemeClr val="bg1">
              <a:lumMod val="50000"/>
              <a:lumOff val="50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5" name="Oval 184"/>
          <p:cNvSpPr/>
          <p:nvPr/>
        </p:nvSpPr>
        <p:spPr bwMode="auto">
          <a:xfrm>
            <a:off x="9189471" y="4037616"/>
            <a:ext cx="91440" cy="91440"/>
          </a:xfrm>
          <a:prstGeom prst="ellipse">
            <a:avLst/>
          </a:prstGeom>
          <a:solidFill>
            <a:schemeClr val="bg1">
              <a:lumMod val="50000"/>
              <a:lumOff val="50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6" name="Oval 185"/>
          <p:cNvSpPr/>
          <p:nvPr/>
        </p:nvSpPr>
        <p:spPr bwMode="auto">
          <a:xfrm>
            <a:off x="8676540" y="4543396"/>
            <a:ext cx="91440" cy="91440"/>
          </a:xfrm>
          <a:prstGeom prst="ellipse">
            <a:avLst/>
          </a:prstGeom>
          <a:solidFill>
            <a:schemeClr val="bg1">
              <a:lumMod val="50000"/>
              <a:lumOff val="50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7" name="Oval 186"/>
          <p:cNvSpPr/>
          <p:nvPr/>
        </p:nvSpPr>
        <p:spPr bwMode="auto">
          <a:xfrm>
            <a:off x="9504730" y="4602743"/>
            <a:ext cx="91440" cy="91440"/>
          </a:xfrm>
          <a:prstGeom prst="ellipse">
            <a:avLst/>
          </a:prstGeom>
          <a:solidFill>
            <a:schemeClr val="bg1">
              <a:lumMod val="50000"/>
              <a:lumOff val="50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8" name="Oval 187"/>
          <p:cNvSpPr/>
          <p:nvPr/>
        </p:nvSpPr>
        <p:spPr bwMode="auto">
          <a:xfrm>
            <a:off x="10530591" y="4017088"/>
            <a:ext cx="91440" cy="91440"/>
          </a:xfrm>
          <a:prstGeom prst="ellipse">
            <a:avLst/>
          </a:prstGeom>
          <a:solidFill>
            <a:schemeClr val="tx2"/>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89" name="Oval 188"/>
          <p:cNvSpPr/>
          <p:nvPr/>
        </p:nvSpPr>
        <p:spPr bwMode="auto">
          <a:xfrm>
            <a:off x="9416555" y="4226453"/>
            <a:ext cx="91440" cy="91440"/>
          </a:xfrm>
          <a:prstGeom prst="ellipse">
            <a:avLst/>
          </a:prstGeom>
          <a:solidFill>
            <a:schemeClr val="tx2"/>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90" name="Oval 189"/>
          <p:cNvSpPr/>
          <p:nvPr/>
        </p:nvSpPr>
        <p:spPr bwMode="auto">
          <a:xfrm>
            <a:off x="11084674" y="4135013"/>
            <a:ext cx="91440" cy="91440"/>
          </a:xfrm>
          <a:prstGeom prst="ellipse">
            <a:avLst/>
          </a:prstGeom>
          <a:solidFill>
            <a:srgbClr val="FF990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91" name="Oval 190"/>
          <p:cNvSpPr/>
          <p:nvPr/>
        </p:nvSpPr>
        <p:spPr bwMode="auto">
          <a:xfrm>
            <a:off x="9650481" y="4849680"/>
            <a:ext cx="91440" cy="91440"/>
          </a:xfrm>
          <a:prstGeom prst="ellipse">
            <a:avLst/>
          </a:prstGeom>
          <a:solidFill>
            <a:srgbClr val="FF990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92" name="Oval 191"/>
          <p:cNvSpPr/>
          <p:nvPr/>
        </p:nvSpPr>
        <p:spPr bwMode="auto">
          <a:xfrm>
            <a:off x="8760904" y="3994627"/>
            <a:ext cx="91440" cy="91440"/>
          </a:xfrm>
          <a:prstGeom prst="ellipse">
            <a:avLst/>
          </a:prstGeom>
          <a:solidFill>
            <a:srgbClr val="FF990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93" name="Content Placeholder 4"/>
          <p:cNvSpPr txBox="1">
            <a:spLocks/>
          </p:cNvSpPr>
          <p:nvPr/>
        </p:nvSpPr>
        <p:spPr>
          <a:xfrm>
            <a:off x="3747101" y="1097281"/>
            <a:ext cx="3651068" cy="2094397"/>
          </a:xfrm>
          <a:prstGeom prst="rect">
            <a:avLst/>
          </a:prstGeom>
        </p:spPr>
        <p:txBody>
          <a:bodyPr lIns="91376" tIns="45688" rIns="91376" bIns="45688"/>
          <a:lstStyle>
            <a:lvl1pPr marL="233201" indent="-233201" algn="l" rtl="0" eaLnBrk="0" fontAlgn="base" hangingPunct="0">
              <a:spcBef>
                <a:spcPct val="60000"/>
              </a:spcBef>
              <a:spcAft>
                <a:spcPct val="0"/>
              </a:spcAft>
              <a:buClr>
                <a:srgbClr val="B0B1B3"/>
              </a:buClr>
              <a:buFont typeface="Wingdings" pitchFamily="2" charset="2"/>
              <a:buChar char="§"/>
              <a:defRPr sz="2800">
                <a:solidFill>
                  <a:srgbClr val="060000"/>
                </a:solidFill>
                <a:latin typeface="+mn-lt"/>
                <a:ea typeface="ＭＳ Ｐゴシック" pitchFamily="-105" charset="-128"/>
                <a:cs typeface="ＭＳ Ｐゴシック" charset="0"/>
              </a:defRPr>
            </a:lvl1pPr>
            <a:lvl2pPr marL="571099" indent="-223681" algn="l" rtl="0" eaLnBrk="0" fontAlgn="base" hangingPunct="0">
              <a:spcBef>
                <a:spcPct val="30000"/>
              </a:spcBef>
              <a:spcAft>
                <a:spcPct val="0"/>
              </a:spcAft>
              <a:buClr>
                <a:srgbClr val="B0B1B3"/>
              </a:buClr>
              <a:buFont typeface="Wingdings" pitchFamily="2" charset="2"/>
              <a:buChar char="§"/>
              <a:defRPr sz="2400">
                <a:solidFill>
                  <a:srgbClr val="060000"/>
                </a:solidFill>
                <a:latin typeface="+mn-lt"/>
                <a:ea typeface="ＭＳ Ｐゴシック" pitchFamily="-105" charset="-128"/>
              </a:defRPr>
            </a:lvl2pPr>
            <a:lvl3pPr marL="909000" indent="-222094" algn="l" rtl="0" eaLnBrk="0" fontAlgn="base" hangingPunct="0">
              <a:spcBef>
                <a:spcPct val="30000"/>
              </a:spcBef>
              <a:spcAft>
                <a:spcPct val="0"/>
              </a:spcAft>
              <a:buClr>
                <a:srgbClr val="B0B1B3"/>
              </a:buClr>
              <a:buFont typeface="Wingdings" pitchFamily="2" charset="2"/>
              <a:buChar char="§"/>
              <a:defRPr sz="2000">
                <a:solidFill>
                  <a:srgbClr val="060000"/>
                </a:solidFill>
                <a:latin typeface="+mn-lt"/>
                <a:ea typeface="ＭＳ Ｐゴシック" pitchFamily="-105" charset="-128"/>
              </a:defRPr>
            </a:lvl3pPr>
            <a:lvl4pPr marL="1258005" indent="-231613" algn="l" rtl="0" eaLnBrk="0" fontAlgn="base" hangingPunct="0">
              <a:spcBef>
                <a:spcPct val="30000"/>
              </a:spcBef>
              <a:spcAft>
                <a:spcPct val="0"/>
              </a:spcAft>
              <a:buClr>
                <a:srgbClr val="B0B1B3"/>
              </a:buClr>
              <a:buFont typeface="Wingdings" pitchFamily="2" charset="2"/>
              <a:buChar char="§"/>
              <a:defRPr sz="1800">
                <a:solidFill>
                  <a:srgbClr val="060000"/>
                </a:solidFill>
                <a:latin typeface="+mn-lt"/>
                <a:ea typeface="ＭＳ Ｐゴシック" pitchFamily="-105" charset="-128"/>
              </a:defRPr>
            </a:lvl4pPr>
            <a:lvl5pPr marL="1597492" indent="-222094" algn="l" rtl="0" eaLnBrk="0" fontAlgn="base" hangingPunct="0">
              <a:spcBef>
                <a:spcPct val="30000"/>
              </a:spcBef>
              <a:spcAft>
                <a:spcPct val="0"/>
              </a:spcAft>
              <a:buClr>
                <a:srgbClr val="B0B1B3"/>
              </a:buClr>
              <a:buFont typeface="Wingdings" pitchFamily="2" charset="2"/>
              <a:buChar char="§"/>
              <a:defRPr sz="1800">
                <a:solidFill>
                  <a:srgbClr val="060000"/>
                </a:solidFill>
                <a:latin typeface="+mn-lt"/>
                <a:ea typeface="ＭＳ Ｐゴシック" pitchFamily="-105" charset="-128"/>
              </a:defRPr>
            </a:lvl5pPr>
            <a:lvl6pPr marL="2054372" indent="-222094" algn="l" rtl="0" eaLnBrk="0" fontAlgn="base" hangingPunct="0">
              <a:spcBef>
                <a:spcPct val="30000"/>
              </a:spcBef>
              <a:spcAft>
                <a:spcPct val="0"/>
              </a:spcAft>
              <a:buClr>
                <a:srgbClr val="B0B1B3"/>
              </a:buClr>
              <a:buFont typeface="Wingdings" pitchFamily="2" charset="2"/>
              <a:buChar char="§"/>
              <a:defRPr sz="1800">
                <a:solidFill>
                  <a:srgbClr val="EFF7FF"/>
                </a:solidFill>
                <a:latin typeface="+mn-lt"/>
              </a:defRPr>
            </a:lvl6pPr>
            <a:lvl7pPr marL="2511250" indent="-222094" algn="l" rtl="0" eaLnBrk="0" fontAlgn="base" hangingPunct="0">
              <a:spcBef>
                <a:spcPct val="30000"/>
              </a:spcBef>
              <a:spcAft>
                <a:spcPct val="0"/>
              </a:spcAft>
              <a:buClr>
                <a:srgbClr val="B0B1B3"/>
              </a:buClr>
              <a:buFont typeface="Wingdings" pitchFamily="2" charset="2"/>
              <a:buChar char="§"/>
              <a:defRPr sz="1800">
                <a:solidFill>
                  <a:srgbClr val="EFF7FF"/>
                </a:solidFill>
                <a:latin typeface="+mn-lt"/>
              </a:defRPr>
            </a:lvl7pPr>
            <a:lvl8pPr marL="2968130" indent="-222094" algn="l" rtl="0" eaLnBrk="0" fontAlgn="base" hangingPunct="0">
              <a:spcBef>
                <a:spcPct val="30000"/>
              </a:spcBef>
              <a:spcAft>
                <a:spcPct val="0"/>
              </a:spcAft>
              <a:buClr>
                <a:srgbClr val="B0B1B3"/>
              </a:buClr>
              <a:buFont typeface="Wingdings" pitchFamily="2" charset="2"/>
              <a:buChar char="§"/>
              <a:defRPr sz="1800">
                <a:solidFill>
                  <a:srgbClr val="EFF7FF"/>
                </a:solidFill>
                <a:latin typeface="+mn-lt"/>
              </a:defRPr>
            </a:lvl8pPr>
            <a:lvl9pPr marL="3425010" indent="-222094" algn="l" rtl="0" eaLnBrk="0" fontAlgn="base" hangingPunct="0">
              <a:spcBef>
                <a:spcPct val="30000"/>
              </a:spcBef>
              <a:spcAft>
                <a:spcPct val="0"/>
              </a:spcAft>
              <a:buClr>
                <a:srgbClr val="B0B1B3"/>
              </a:buClr>
              <a:buFont typeface="Wingdings" pitchFamily="2" charset="2"/>
              <a:buChar char="§"/>
              <a:defRPr sz="1800">
                <a:solidFill>
                  <a:srgbClr val="EFF7FF"/>
                </a:solidFill>
                <a:latin typeface="+mn-lt"/>
              </a:defRPr>
            </a:lvl9pPr>
          </a:lstStyle>
          <a:p>
            <a:pPr lvl="1">
              <a:buClrTx/>
            </a:pPr>
            <a:r>
              <a:rPr lang="en-US" sz="1200" b="0" kern="0" dirty="0" smtClean="0">
                <a:solidFill>
                  <a:schemeClr val="tx1"/>
                </a:solidFill>
              </a:rPr>
              <a:t>All </a:t>
            </a:r>
            <a:r>
              <a:rPr lang="en-US" sz="1200" b="0" kern="0" dirty="0">
                <a:solidFill>
                  <a:schemeClr val="tx1"/>
                </a:solidFill>
              </a:rPr>
              <a:t>sites (sectors) operate on same frequency thus overlapping coverage needs to be minimized</a:t>
            </a:r>
          </a:p>
          <a:p>
            <a:pPr lvl="1">
              <a:buClrTx/>
            </a:pPr>
            <a:r>
              <a:rPr lang="en-US" sz="1200" b="0" kern="0" dirty="0" smtClean="0">
                <a:solidFill>
                  <a:schemeClr val="tx1"/>
                </a:solidFill>
              </a:rPr>
              <a:t>“Channels” (slots) managed dynamically at each site</a:t>
            </a:r>
          </a:p>
          <a:p>
            <a:pPr lvl="1">
              <a:buClrTx/>
            </a:pPr>
            <a:r>
              <a:rPr lang="en-US" sz="1200" b="0" kern="0" dirty="0" smtClean="0">
                <a:solidFill>
                  <a:schemeClr val="tx1"/>
                </a:solidFill>
              </a:rPr>
              <a:t>Bandwidth determined by need and availability</a:t>
            </a:r>
          </a:p>
          <a:p>
            <a:pPr lvl="1">
              <a:buClrTx/>
            </a:pPr>
            <a:r>
              <a:rPr lang="en-US" sz="1200" b="0" kern="0" dirty="0" smtClean="0">
                <a:solidFill>
                  <a:schemeClr val="tx1"/>
                </a:solidFill>
              </a:rPr>
              <a:t>Number of users at a site can impact coverage </a:t>
            </a:r>
          </a:p>
        </p:txBody>
      </p:sp>
      <p:sp>
        <p:nvSpPr>
          <p:cNvPr id="194" name="TextBox 193"/>
          <p:cNvSpPr txBox="1"/>
          <p:nvPr/>
        </p:nvSpPr>
        <p:spPr>
          <a:xfrm>
            <a:off x="5264570" y="6195936"/>
            <a:ext cx="1066800" cy="246221"/>
          </a:xfrm>
          <a:prstGeom prst="rect">
            <a:avLst/>
          </a:prstGeom>
          <a:noFill/>
        </p:spPr>
        <p:txBody>
          <a:bodyPr wrap="square" rtlCol="0">
            <a:spAutoFit/>
          </a:bodyPr>
          <a:lstStyle/>
          <a:p>
            <a:pPr algn="ctr"/>
            <a:r>
              <a:rPr lang="en-US" sz="1000" dirty="0" smtClean="0">
                <a:solidFill>
                  <a:schemeClr val="accent4">
                    <a:lumMod val="10000"/>
                  </a:schemeClr>
                </a:solidFill>
                <a:effectLst>
                  <a:outerShdw blurRad="38100" dist="38100" dir="2700000" algn="tl">
                    <a:srgbClr val="000000">
                      <a:alpha val="43137"/>
                    </a:srgbClr>
                  </a:outerShdw>
                </a:effectLst>
              </a:rPr>
              <a:t>Sector 1</a:t>
            </a:r>
            <a:endParaRPr lang="en-US" sz="1000" dirty="0">
              <a:solidFill>
                <a:schemeClr val="accent4">
                  <a:lumMod val="10000"/>
                </a:schemeClr>
              </a:solidFill>
              <a:effectLst>
                <a:outerShdw blurRad="38100" dist="38100" dir="2700000" algn="tl">
                  <a:srgbClr val="000000">
                    <a:alpha val="43137"/>
                  </a:srgbClr>
                </a:outerShdw>
              </a:effectLst>
            </a:endParaRPr>
          </a:p>
        </p:txBody>
      </p:sp>
      <p:sp>
        <p:nvSpPr>
          <p:cNvPr id="195" name="TextBox 194"/>
          <p:cNvSpPr txBox="1"/>
          <p:nvPr/>
        </p:nvSpPr>
        <p:spPr>
          <a:xfrm>
            <a:off x="6714844" y="4851344"/>
            <a:ext cx="1066800" cy="246221"/>
          </a:xfrm>
          <a:prstGeom prst="rect">
            <a:avLst/>
          </a:prstGeom>
          <a:noFill/>
        </p:spPr>
        <p:txBody>
          <a:bodyPr wrap="square" rtlCol="0">
            <a:spAutoFit/>
          </a:bodyPr>
          <a:lstStyle/>
          <a:p>
            <a:pPr algn="ctr"/>
            <a:r>
              <a:rPr lang="en-US" sz="1000" dirty="0" smtClean="0">
                <a:solidFill>
                  <a:schemeClr val="accent4">
                    <a:lumMod val="10000"/>
                  </a:schemeClr>
                </a:solidFill>
                <a:effectLst>
                  <a:outerShdw blurRad="38100" dist="38100" dir="2700000" algn="tl">
                    <a:srgbClr val="000000">
                      <a:alpha val="43137"/>
                    </a:srgbClr>
                  </a:outerShdw>
                </a:effectLst>
              </a:rPr>
              <a:t>Sector 2</a:t>
            </a:r>
            <a:endParaRPr lang="en-US" sz="1000" dirty="0">
              <a:solidFill>
                <a:schemeClr val="accent4">
                  <a:lumMod val="10000"/>
                </a:schemeClr>
              </a:solidFill>
              <a:effectLst>
                <a:outerShdw blurRad="38100" dist="38100" dir="2700000" algn="tl">
                  <a:srgbClr val="000000">
                    <a:alpha val="43137"/>
                  </a:srgbClr>
                </a:outerShdw>
              </a:effectLst>
            </a:endParaRPr>
          </a:p>
        </p:txBody>
      </p:sp>
      <p:sp>
        <p:nvSpPr>
          <p:cNvPr id="196" name="TextBox 195"/>
          <p:cNvSpPr txBox="1"/>
          <p:nvPr/>
        </p:nvSpPr>
        <p:spPr>
          <a:xfrm>
            <a:off x="3768872" y="4851344"/>
            <a:ext cx="1066800" cy="246221"/>
          </a:xfrm>
          <a:prstGeom prst="rect">
            <a:avLst/>
          </a:prstGeom>
          <a:noFill/>
        </p:spPr>
        <p:txBody>
          <a:bodyPr wrap="square" rtlCol="0">
            <a:spAutoFit/>
          </a:bodyPr>
          <a:lstStyle/>
          <a:p>
            <a:pPr algn="ctr"/>
            <a:r>
              <a:rPr lang="en-US" sz="1000" dirty="0" smtClean="0">
                <a:solidFill>
                  <a:schemeClr val="accent4">
                    <a:lumMod val="10000"/>
                  </a:schemeClr>
                </a:solidFill>
                <a:effectLst>
                  <a:outerShdw blurRad="38100" dist="38100" dir="2700000" algn="tl">
                    <a:srgbClr val="000000">
                      <a:alpha val="43137"/>
                    </a:srgbClr>
                  </a:outerShdw>
                </a:effectLst>
              </a:rPr>
              <a:t>Sector 3</a:t>
            </a:r>
            <a:endParaRPr lang="en-US" sz="1000" dirty="0">
              <a:solidFill>
                <a:schemeClr val="accent4">
                  <a:lumMod val="10000"/>
                </a:schemeClr>
              </a:solidFill>
              <a:effectLst>
                <a:outerShdw blurRad="38100" dist="38100" dir="2700000" algn="tl">
                  <a:srgbClr val="000000">
                    <a:alpha val="43137"/>
                  </a:srgbClr>
                </a:outerShdw>
              </a:effectLst>
            </a:endParaRPr>
          </a:p>
        </p:txBody>
      </p:sp>
      <p:sp>
        <p:nvSpPr>
          <p:cNvPr id="197" name="Oval 196"/>
          <p:cNvSpPr/>
          <p:nvPr/>
        </p:nvSpPr>
        <p:spPr bwMode="auto">
          <a:xfrm>
            <a:off x="5592229" y="5689420"/>
            <a:ext cx="91440" cy="91440"/>
          </a:xfrm>
          <a:prstGeom prst="ellipse">
            <a:avLst/>
          </a:prstGeom>
          <a:solidFill>
            <a:srgbClr val="00FF0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98" name="Oval 197"/>
          <p:cNvSpPr/>
          <p:nvPr/>
        </p:nvSpPr>
        <p:spPr bwMode="auto">
          <a:xfrm>
            <a:off x="6102770" y="5892418"/>
            <a:ext cx="91440" cy="91440"/>
          </a:xfrm>
          <a:prstGeom prst="ellipse">
            <a:avLst/>
          </a:prstGeom>
          <a:solidFill>
            <a:schemeClr val="bg1">
              <a:lumMod val="50000"/>
              <a:lumOff val="50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199" name="Oval 198"/>
          <p:cNvSpPr/>
          <p:nvPr/>
        </p:nvSpPr>
        <p:spPr bwMode="auto">
          <a:xfrm>
            <a:off x="5475064" y="6163483"/>
            <a:ext cx="91440" cy="91440"/>
          </a:xfrm>
          <a:prstGeom prst="ellipse">
            <a:avLst/>
          </a:prstGeom>
          <a:solidFill>
            <a:schemeClr val="tx2"/>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00" name="Oval 199"/>
          <p:cNvSpPr/>
          <p:nvPr/>
        </p:nvSpPr>
        <p:spPr bwMode="auto">
          <a:xfrm>
            <a:off x="6523570" y="6150216"/>
            <a:ext cx="91440" cy="91440"/>
          </a:xfrm>
          <a:prstGeom prst="ellipse">
            <a:avLst/>
          </a:prstGeom>
          <a:solidFill>
            <a:srgbClr val="FF990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01" name="Oval 200"/>
          <p:cNvSpPr/>
          <p:nvPr/>
        </p:nvSpPr>
        <p:spPr bwMode="auto">
          <a:xfrm>
            <a:off x="6102770" y="5658940"/>
            <a:ext cx="91440" cy="91440"/>
          </a:xfrm>
          <a:prstGeom prst="ellipse">
            <a:avLst/>
          </a:prstGeom>
          <a:solidFill>
            <a:srgbClr val="FFFF0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02" name="Oval 201"/>
          <p:cNvSpPr/>
          <p:nvPr/>
        </p:nvSpPr>
        <p:spPr bwMode="auto">
          <a:xfrm>
            <a:off x="4789952" y="6026323"/>
            <a:ext cx="91440" cy="91440"/>
          </a:xfrm>
          <a:prstGeom prst="ellipse">
            <a:avLst/>
          </a:prstGeom>
          <a:solidFill>
            <a:srgbClr val="7030A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03" name="Rectangle 202"/>
          <p:cNvSpPr/>
          <p:nvPr/>
        </p:nvSpPr>
        <p:spPr bwMode="auto">
          <a:xfrm>
            <a:off x="3906101" y="2932603"/>
            <a:ext cx="409089" cy="609600"/>
          </a:xfrm>
          <a:prstGeom prst="rect">
            <a:avLst/>
          </a:prstGeom>
          <a:solidFill>
            <a:srgbClr val="FFFF00"/>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04" name="Rectangle 203"/>
          <p:cNvSpPr/>
          <p:nvPr/>
        </p:nvSpPr>
        <p:spPr bwMode="auto">
          <a:xfrm>
            <a:off x="4315191" y="2932603"/>
            <a:ext cx="339780" cy="609600"/>
          </a:xfrm>
          <a:prstGeom prst="rect">
            <a:avLst/>
          </a:prstGeom>
          <a:solidFill>
            <a:srgbClr val="7030A0"/>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05" name="Oval 204"/>
          <p:cNvSpPr/>
          <p:nvPr/>
        </p:nvSpPr>
        <p:spPr bwMode="auto">
          <a:xfrm>
            <a:off x="6811429" y="6010195"/>
            <a:ext cx="91440" cy="91440"/>
          </a:xfrm>
          <a:prstGeom prst="ellipse">
            <a:avLst/>
          </a:prstGeom>
          <a:solidFill>
            <a:srgbClr val="00B0F0"/>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06" name="Rectangle 205"/>
          <p:cNvSpPr/>
          <p:nvPr/>
        </p:nvSpPr>
        <p:spPr bwMode="auto">
          <a:xfrm>
            <a:off x="4654970" y="2931123"/>
            <a:ext cx="426720" cy="609600"/>
          </a:xfrm>
          <a:prstGeom prst="rect">
            <a:avLst/>
          </a:prstGeom>
          <a:solidFill>
            <a:srgbClr val="00B0F0"/>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07" name="TextBox 206"/>
          <p:cNvSpPr txBox="1"/>
          <p:nvPr/>
        </p:nvSpPr>
        <p:spPr>
          <a:xfrm>
            <a:off x="4110645" y="3534367"/>
            <a:ext cx="3100781" cy="307777"/>
          </a:xfrm>
          <a:prstGeom prst="rect">
            <a:avLst/>
          </a:prstGeom>
          <a:noFill/>
        </p:spPr>
        <p:txBody>
          <a:bodyPr wrap="square" rtlCol="0">
            <a:spAutoFit/>
          </a:bodyPr>
          <a:lstStyle/>
          <a:p>
            <a:pPr algn="ctr"/>
            <a:r>
              <a:rPr lang="en-US" sz="1400" dirty="0" smtClean="0">
                <a:solidFill>
                  <a:schemeClr val="accent4">
                    <a:lumMod val="10000"/>
                  </a:schemeClr>
                </a:solidFill>
                <a:effectLst>
                  <a:outerShdw blurRad="38100" dist="38100" dir="2700000" algn="tl">
                    <a:srgbClr val="000000">
                      <a:alpha val="43137"/>
                    </a:srgbClr>
                  </a:outerShdw>
                </a:effectLst>
              </a:rPr>
              <a:t>LTE Spectrum</a:t>
            </a:r>
            <a:endParaRPr lang="en-US" sz="1400" dirty="0">
              <a:solidFill>
                <a:schemeClr val="accent4">
                  <a:lumMod val="10000"/>
                </a:schemeClr>
              </a:solidFill>
              <a:effectLst>
                <a:outerShdw blurRad="38100" dist="38100" dir="2700000" algn="tl">
                  <a:srgbClr val="000000">
                    <a:alpha val="43137"/>
                  </a:srgbClr>
                </a:outerShdw>
              </a:effectLst>
            </a:endParaRPr>
          </a:p>
        </p:txBody>
      </p:sp>
      <p:sp>
        <p:nvSpPr>
          <p:cNvPr id="208" name="TextBox 207"/>
          <p:cNvSpPr txBox="1"/>
          <p:nvPr/>
        </p:nvSpPr>
        <p:spPr>
          <a:xfrm>
            <a:off x="8511205" y="2618427"/>
            <a:ext cx="3100781" cy="307777"/>
          </a:xfrm>
          <a:prstGeom prst="rect">
            <a:avLst/>
          </a:prstGeom>
          <a:noFill/>
        </p:spPr>
        <p:txBody>
          <a:bodyPr wrap="square" rtlCol="0">
            <a:spAutoFit/>
          </a:bodyPr>
          <a:lstStyle/>
          <a:p>
            <a:pPr algn="ctr"/>
            <a:r>
              <a:rPr lang="en-US" sz="1400" dirty="0" smtClean="0">
                <a:solidFill>
                  <a:schemeClr val="accent4">
                    <a:lumMod val="10000"/>
                  </a:schemeClr>
                </a:solidFill>
                <a:effectLst>
                  <a:outerShdw blurRad="38100" dist="38100" dir="2700000" algn="tl">
                    <a:srgbClr val="000000">
                      <a:alpha val="43137"/>
                    </a:srgbClr>
                  </a:outerShdw>
                </a:effectLst>
              </a:rPr>
              <a:t>LMR Spectrum</a:t>
            </a:r>
            <a:endParaRPr lang="en-US" sz="1400" dirty="0">
              <a:solidFill>
                <a:schemeClr val="accent4">
                  <a:lumMod val="10000"/>
                </a:schemeClr>
              </a:solidFill>
              <a:effectLst>
                <a:outerShdw blurRad="38100" dist="38100" dir="2700000" algn="tl">
                  <a:srgbClr val="000000">
                    <a:alpha val="43137"/>
                  </a:srgbClr>
                </a:outerShdw>
              </a:effectLst>
            </a:endParaRPr>
          </a:p>
        </p:txBody>
      </p:sp>
      <p:sp>
        <p:nvSpPr>
          <p:cNvPr id="209" name="Oval 208"/>
          <p:cNvSpPr/>
          <p:nvPr/>
        </p:nvSpPr>
        <p:spPr bwMode="auto">
          <a:xfrm>
            <a:off x="6650453" y="4864847"/>
            <a:ext cx="91440" cy="91440"/>
          </a:xfrm>
          <a:prstGeom prst="ellipse">
            <a:avLst/>
          </a:prstGeom>
          <a:solidFill>
            <a:schemeClr val="accent4">
              <a:lumMod val="75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0" name="Oval 209"/>
          <p:cNvSpPr/>
          <p:nvPr/>
        </p:nvSpPr>
        <p:spPr bwMode="auto">
          <a:xfrm>
            <a:off x="6902869" y="5704660"/>
            <a:ext cx="91440" cy="91440"/>
          </a:xfrm>
          <a:prstGeom prst="ellipse">
            <a:avLst/>
          </a:prstGeom>
          <a:solidFill>
            <a:schemeClr val="accent4">
              <a:lumMod val="75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1" name="Oval 210"/>
          <p:cNvSpPr/>
          <p:nvPr/>
        </p:nvSpPr>
        <p:spPr bwMode="auto">
          <a:xfrm>
            <a:off x="7111084" y="5249084"/>
            <a:ext cx="91440" cy="91440"/>
          </a:xfrm>
          <a:prstGeom prst="ellipse">
            <a:avLst/>
          </a:prstGeom>
          <a:solidFill>
            <a:schemeClr val="accent4">
              <a:lumMod val="75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2" name="Oval 211"/>
          <p:cNvSpPr/>
          <p:nvPr/>
        </p:nvSpPr>
        <p:spPr bwMode="auto">
          <a:xfrm>
            <a:off x="6758122" y="5321364"/>
            <a:ext cx="91440" cy="91440"/>
          </a:xfrm>
          <a:prstGeom prst="ellipse">
            <a:avLst/>
          </a:prstGeom>
          <a:solidFill>
            <a:schemeClr val="accent4">
              <a:lumMod val="75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3" name="Oval 212"/>
          <p:cNvSpPr/>
          <p:nvPr/>
        </p:nvSpPr>
        <p:spPr bwMode="auto">
          <a:xfrm>
            <a:off x="5035970" y="5401483"/>
            <a:ext cx="91440" cy="91440"/>
          </a:xfrm>
          <a:prstGeom prst="ellipse">
            <a:avLst/>
          </a:prstGeom>
          <a:solidFill>
            <a:schemeClr val="accent4">
              <a:lumMod val="75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4" name="Oval 213"/>
          <p:cNvSpPr/>
          <p:nvPr/>
        </p:nvSpPr>
        <p:spPr bwMode="auto">
          <a:xfrm>
            <a:off x="4835672" y="5081433"/>
            <a:ext cx="91440" cy="91440"/>
          </a:xfrm>
          <a:prstGeom prst="ellipse">
            <a:avLst/>
          </a:prstGeom>
          <a:solidFill>
            <a:schemeClr val="accent4">
              <a:lumMod val="75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5" name="Oval 214"/>
          <p:cNvSpPr/>
          <p:nvPr/>
        </p:nvSpPr>
        <p:spPr bwMode="auto">
          <a:xfrm>
            <a:off x="4269471" y="5603588"/>
            <a:ext cx="91440" cy="91440"/>
          </a:xfrm>
          <a:prstGeom prst="ellipse">
            <a:avLst/>
          </a:prstGeom>
          <a:solidFill>
            <a:schemeClr val="accent4">
              <a:lumMod val="75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6" name="Oval 215"/>
          <p:cNvSpPr/>
          <p:nvPr/>
        </p:nvSpPr>
        <p:spPr bwMode="auto">
          <a:xfrm>
            <a:off x="6011330" y="4974454"/>
            <a:ext cx="91440" cy="91440"/>
          </a:xfrm>
          <a:prstGeom prst="ellipse">
            <a:avLst/>
          </a:prstGeom>
          <a:solidFill>
            <a:schemeClr val="accent4">
              <a:lumMod val="75000"/>
            </a:schemeClr>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7" name="Rectangle 216"/>
          <p:cNvSpPr/>
          <p:nvPr/>
        </p:nvSpPr>
        <p:spPr bwMode="auto">
          <a:xfrm>
            <a:off x="7171747" y="2931123"/>
            <a:ext cx="226422" cy="609600"/>
          </a:xfrm>
          <a:prstGeom prst="rect">
            <a:avLst/>
          </a:prstGeom>
          <a:solidFill>
            <a:srgbClr val="FF00FF"/>
          </a:solidFill>
          <a:ln w="9525" cap="flat" cmpd="sng" algn="ctr">
            <a:solidFill>
              <a:schemeClr val="accent4">
                <a:lumMod val="1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8" name="Oval 217"/>
          <p:cNvSpPr/>
          <p:nvPr/>
        </p:nvSpPr>
        <p:spPr bwMode="auto">
          <a:xfrm>
            <a:off x="5736522" y="5892418"/>
            <a:ext cx="91440" cy="91440"/>
          </a:xfrm>
          <a:prstGeom prst="ellipse">
            <a:avLst/>
          </a:prstGeom>
          <a:solidFill>
            <a:srgbClr val="FF00FF"/>
          </a:solidFill>
          <a:ln w="9525" cap="flat" cmpd="sng" algn="ctr">
            <a:solidFill>
              <a:schemeClr val="accent4">
                <a:lumMod val="10000"/>
              </a:schemeClr>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endParaRPr>
          </a:p>
        </p:txBody>
      </p:sp>
      <p:sp>
        <p:nvSpPr>
          <p:cNvPr id="219" name="TextBox 218"/>
          <p:cNvSpPr txBox="1"/>
          <p:nvPr/>
        </p:nvSpPr>
        <p:spPr>
          <a:xfrm>
            <a:off x="450643" y="4272173"/>
            <a:ext cx="3011797" cy="923330"/>
          </a:xfrm>
          <a:prstGeom prst="rect">
            <a:avLst/>
          </a:prstGeom>
        </p:spPr>
        <p:style>
          <a:lnRef idx="2">
            <a:schemeClr val="accent2"/>
          </a:lnRef>
          <a:fillRef idx="1">
            <a:schemeClr val="lt1"/>
          </a:fillRef>
          <a:effectRef idx="0">
            <a:schemeClr val="accent2"/>
          </a:effectRef>
          <a:fontRef idx="minor">
            <a:schemeClr val="dk1"/>
          </a:fontRef>
        </p:style>
        <p:txBody>
          <a:bodyPr wrap="square" tIns="91440" bIns="91440" rtlCol="0">
            <a:spAutoFit/>
          </a:bodyPr>
          <a:lstStyle/>
          <a:p>
            <a:pPr algn="ctr" fontAlgn="auto">
              <a:spcBef>
                <a:spcPts val="0"/>
              </a:spcBef>
              <a:spcAft>
                <a:spcPts val="0"/>
              </a:spcAft>
            </a:pPr>
            <a:r>
              <a:rPr lang="en-US" sz="1600" dirty="0" smtClean="0">
                <a:ln w="0"/>
                <a:solidFill>
                  <a:schemeClr val="tx1"/>
                </a:solidFill>
                <a:effectLst>
                  <a:outerShdw blurRad="38100" dist="19050" dir="2700000" algn="tl" rotWithShape="0">
                    <a:schemeClr val="dk1">
                      <a:alpha val="40000"/>
                    </a:schemeClr>
                  </a:outerShdw>
                </a:effectLst>
                <a:latin typeface="Calibri" panose="020F0502020204030204" pitchFamily="34" charset="0"/>
              </a:rPr>
              <a:t>Modeling to predict performance is not easy and difficult to compare</a:t>
            </a:r>
            <a:endParaRPr lang="en-US"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endParaRPr>
          </a:p>
        </p:txBody>
      </p:sp>
      <p:sp>
        <p:nvSpPr>
          <p:cNvPr id="221" name="Content Placeholder 2"/>
          <p:cNvSpPr txBox="1">
            <a:spLocks/>
          </p:cNvSpPr>
          <p:nvPr/>
        </p:nvSpPr>
        <p:spPr>
          <a:xfrm>
            <a:off x="104325" y="2015183"/>
            <a:ext cx="3433490" cy="927642"/>
          </a:xfrm>
          <a:prstGeom prst="rect">
            <a:avLst/>
          </a:prstGeom>
        </p:spPr>
        <p:txBody>
          <a:bodyPr vert="horz" lIns="91440" tIns="45720" rIns="91440" bIns="45720" rtlCol="0">
            <a:normAutofit fontScale="92500" lnSpcReduction="10000"/>
          </a:bodyPr>
          <a:lstStyle>
            <a:lvl1pPr marL="228597" indent="-228597" algn="l" defTabSz="91438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89" indent="-228597" algn="l" defTabSz="9143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7" algn="l" defTabSz="9143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65"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57"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49"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41"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3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457192" lvl="1" indent="0">
              <a:buNone/>
            </a:pPr>
            <a:r>
              <a:rPr lang="en-US" sz="3600" b="1" dirty="0"/>
              <a:t>LMR vs. LTE </a:t>
            </a:r>
            <a:r>
              <a:rPr lang="en-US" sz="3600" b="1" dirty="0" smtClean="0"/>
              <a:t>Capacity</a:t>
            </a:r>
          </a:p>
        </p:txBody>
      </p:sp>
      <p:sp>
        <p:nvSpPr>
          <p:cNvPr id="222" name="Content Placeholder 2"/>
          <p:cNvSpPr txBox="1">
            <a:spLocks/>
          </p:cNvSpPr>
          <p:nvPr/>
        </p:nvSpPr>
        <p:spPr>
          <a:xfrm>
            <a:off x="3906102" y="454924"/>
            <a:ext cx="3492068" cy="927642"/>
          </a:xfrm>
          <a:prstGeom prst="rect">
            <a:avLst/>
          </a:prstGeom>
        </p:spPr>
        <p:txBody>
          <a:bodyPr vert="horz" lIns="91440" tIns="45720" rIns="91440" bIns="45720" rtlCol="0">
            <a:normAutofit/>
          </a:bodyPr>
          <a:lstStyle>
            <a:lvl1pPr marL="228597" indent="-228597" algn="l" defTabSz="91438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89" indent="-228597" algn="l" defTabSz="9143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7" algn="l" defTabSz="9143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65"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57"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49"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41"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3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lgn="ctr">
              <a:buNone/>
            </a:pPr>
            <a:r>
              <a:rPr lang="en-US" sz="4000" b="1" dirty="0" smtClean="0"/>
              <a:t>LTE</a:t>
            </a:r>
          </a:p>
        </p:txBody>
      </p:sp>
      <p:sp>
        <p:nvSpPr>
          <p:cNvPr id="223" name="Content Placeholder 2"/>
          <p:cNvSpPr txBox="1">
            <a:spLocks/>
          </p:cNvSpPr>
          <p:nvPr/>
        </p:nvSpPr>
        <p:spPr>
          <a:xfrm>
            <a:off x="8229350" y="161260"/>
            <a:ext cx="3492069" cy="927642"/>
          </a:xfrm>
          <a:prstGeom prst="rect">
            <a:avLst/>
          </a:prstGeom>
        </p:spPr>
        <p:txBody>
          <a:bodyPr vert="horz" lIns="91440" tIns="45720" rIns="91440" bIns="45720" rtlCol="0">
            <a:normAutofit/>
          </a:bodyPr>
          <a:lstStyle>
            <a:lvl1pPr marL="228597" indent="-228597" algn="l" defTabSz="914384"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89" indent="-228597" algn="l" defTabSz="91438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7" algn="l" defTabSz="91438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65"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57"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49"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41"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33" indent="-228597" algn="l" defTabSz="91438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lgn="ctr">
              <a:buNone/>
            </a:pPr>
            <a:r>
              <a:rPr lang="en-US" sz="4000" b="1" dirty="0" smtClean="0"/>
              <a:t>LMR</a:t>
            </a:r>
          </a:p>
        </p:txBody>
      </p:sp>
      <p:sp>
        <p:nvSpPr>
          <p:cNvPr id="70" name="TextBox 69"/>
          <p:cNvSpPr txBox="1"/>
          <p:nvPr/>
        </p:nvSpPr>
        <p:spPr>
          <a:xfrm>
            <a:off x="161690" y="5689420"/>
            <a:ext cx="3871957" cy="461665"/>
          </a:xfrm>
          <a:prstGeom prst="rect">
            <a:avLst/>
          </a:prstGeom>
          <a:noFill/>
        </p:spPr>
        <p:txBody>
          <a:bodyPr wrap="none" rtlCol="0">
            <a:spAutoFit/>
          </a:bodyPr>
          <a:lstStyle/>
          <a:p>
            <a:r>
              <a:rPr lang="en-US" sz="1200" dirty="0"/>
              <a:t>For </a:t>
            </a:r>
            <a:r>
              <a:rPr lang="en-US" sz="1200" dirty="0" smtClean="0"/>
              <a:t>more, </a:t>
            </a:r>
            <a:r>
              <a:rPr lang="en-US" sz="1200" dirty="0"/>
              <a:t>see: </a:t>
            </a:r>
            <a:r>
              <a:rPr lang="en-US" sz="1200" dirty="0">
                <a:hlinkClick r:id="rId5"/>
              </a:rPr>
              <a:t>https</a:t>
            </a:r>
            <a:r>
              <a:rPr lang="en-US" sz="1200" dirty="0" smtClean="0">
                <a:hlinkClick r:id="rId5"/>
              </a:rPr>
              <a:t>://mdinterop-public.sharepoint.com/ </a:t>
            </a:r>
            <a:endParaRPr lang="en-US" sz="1200" dirty="0"/>
          </a:p>
          <a:p>
            <a:endParaRPr lang="en-US" sz="1200" dirty="0"/>
          </a:p>
        </p:txBody>
      </p:sp>
    </p:spTree>
    <p:extLst>
      <p:ext uri="{BB962C8B-B14F-4D97-AF65-F5344CB8AC3E}">
        <p14:creationId xmlns:p14="http://schemas.microsoft.com/office/powerpoint/2010/main" val="397046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wipe(left)">
                                      <p:cBhvr>
                                        <p:cTn id="7" dur="500"/>
                                        <p:tgtEl>
                                          <p:spTgt spid="159">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59">
                                            <p:txEl>
                                              <p:pRg st="1" end="1"/>
                                            </p:txEl>
                                          </p:spTgt>
                                        </p:tgtEl>
                                        <p:attrNameLst>
                                          <p:attrName>style.visibility</p:attrName>
                                        </p:attrNameLst>
                                      </p:cBhvr>
                                      <p:to>
                                        <p:strVal val="visible"/>
                                      </p:to>
                                    </p:set>
                                    <p:animEffect transition="in" filter="wipe(left)">
                                      <p:cBhvr>
                                        <p:cTn id="10" dur="500"/>
                                        <p:tgtEl>
                                          <p:spTgt spid="159">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59">
                                            <p:txEl>
                                              <p:pRg st="2" end="2"/>
                                            </p:txEl>
                                          </p:spTgt>
                                        </p:tgtEl>
                                        <p:attrNameLst>
                                          <p:attrName>style.visibility</p:attrName>
                                        </p:attrNameLst>
                                      </p:cBhvr>
                                      <p:to>
                                        <p:strVal val="visible"/>
                                      </p:to>
                                    </p:set>
                                    <p:animEffect transition="in" filter="wipe(left)">
                                      <p:cBhvr>
                                        <p:cTn id="13" dur="500"/>
                                        <p:tgtEl>
                                          <p:spTgt spid="159">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59">
                                            <p:txEl>
                                              <p:pRg st="3" end="3"/>
                                            </p:txEl>
                                          </p:spTgt>
                                        </p:tgtEl>
                                        <p:attrNameLst>
                                          <p:attrName>style.visibility</p:attrName>
                                        </p:attrNameLst>
                                      </p:cBhvr>
                                      <p:to>
                                        <p:strVal val="visible"/>
                                      </p:to>
                                    </p:set>
                                    <p:animEffect transition="in" filter="wipe(left)">
                                      <p:cBhvr>
                                        <p:cTn id="16" dur="500"/>
                                        <p:tgtEl>
                                          <p:spTgt spid="15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8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82"/>
                                        </p:tgtEl>
                                        <p:attrNameLst>
                                          <p:attrName>style.visibility</p:attrName>
                                        </p:attrNameLst>
                                      </p:cBhvr>
                                      <p:to>
                                        <p:strVal val="visible"/>
                                      </p:to>
                                    </p:set>
                                  </p:childTnLst>
                                </p:cTn>
                              </p:par>
                            </p:childTnLst>
                          </p:cTn>
                        </p:par>
                        <p:par>
                          <p:cTn id="27" fill="hold">
                            <p:stCondLst>
                              <p:cond delay="0"/>
                            </p:stCondLst>
                            <p:childTnLst>
                              <p:par>
                                <p:cTn id="28" presetID="22" presetClass="entr" presetSubtype="4" fill="hold" grpId="0" nodeType="afterEffect">
                                  <p:stCondLst>
                                    <p:cond delay="0"/>
                                  </p:stCondLst>
                                  <p:childTnLst>
                                    <p:set>
                                      <p:cBhvr>
                                        <p:cTn id="29" dur="1" fill="hold">
                                          <p:stCondLst>
                                            <p:cond delay="0"/>
                                          </p:stCondLst>
                                        </p:cTn>
                                        <p:tgtEl>
                                          <p:spTgt spid="177"/>
                                        </p:tgtEl>
                                        <p:attrNameLst>
                                          <p:attrName>style.visibility</p:attrName>
                                        </p:attrNameLst>
                                      </p:cBhvr>
                                      <p:to>
                                        <p:strVal val="visible"/>
                                      </p:to>
                                    </p:set>
                                    <p:animEffect transition="in" filter="wipe(down)">
                                      <p:cBhvr>
                                        <p:cTn id="30" dur="500"/>
                                        <p:tgtEl>
                                          <p:spTgt spid="17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4"/>
                                        </p:tgtEl>
                                        <p:attrNameLst>
                                          <p:attrName>style.visibility</p:attrName>
                                        </p:attrNameLst>
                                      </p:cBhvr>
                                      <p:to>
                                        <p:strVal val="visible"/>
                                      </p:to>
                                    </p:set>
                                  </p:childTnLst>
                                </p:cTn>
                              </p:par>
                            </p:childTnLst>
                          </p:cTn>
                        </p:par>
                        <p:par>
                          <p:cTn id="45" fill="hold">
                            <p:stCondLst>
                              <p:cond delay="0"/>
                            </p:stCondLst>
                            <p:childTnLst>
                              <p:par>
                                <p:cTn id="46" presetID="22" presetClass="entr" presetSubtype="4" fill="hold" grpId="0" nodeType="afterEffect">
                                  <p:stCondLst>
                                    <p:cond delay="0"/>
                                  </p:stCondLst>
                                  <p:childTnLst>
                                    <p:set>
                                      <p:cBhvr>
                                        <p:cTn id="47" dur="1" fill="hold">
                                          <p:stCondLst>
                                            <p:cond delay="0"/>
                                          </p:stCondLst>
                                        </p:cTn>
                                        <p:tgtEl>
                                          <p:spTgt spid="176"/>
                                        </p:tgtEl>
                                        <p:attrNameLst>
                                          <p:attrName>style.visibility</p:attrName>
                                        </p:attrNameLst>
                                      </p:cBhvr>
                                      <p:to>
                                        <p:strVal val="visible"/>
                                      </p:to>
                                    </p:set>
                                    <p:animEffect transition="in" filter="wipe(down)">
                                      <p:cBhvr>
                                        <p:cTn id="48" dur="500"/>
                                        <p:tgtEl>
                                          <p:spTgt spid="17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9"/>
                                        </p:tgtEl>
                                        <p:attrNameLst>
                                          <p:attrName>style.visibility</p:attrName>
                                        </p:attrNameLst>
                                      </p:cBhvr>
                                      <p:to>
                                        <p:strVal val="visible"/>
                                      </p:to>
                                    </p:set>
                                  </p:childTnLst>
                                </p:cTn>
                              </p:par>
                            </p:childTnLst>
                          </p:cTn>
                        </p:par>
                        <p:par>
                          <p:cTn id="57" fill="hold">
                            <p:stCondLst>
                              <p:cond delay="0"/>
                            </p:stCondLst>
                            <p:childTnLst>
                              <p:par>
                                <p:cTn id="58" presetID="22" presetClass="entr" presetSubtype="4" fill="hold" grpId="0" nodeType="afterEffect">
                                  <p:stCondLst>
                                    <p:cond delay="0"/>
                                  </p:stCondLst>
                                  <p:childTnLst>
                                    <p:set>
                                      <p:cBhvr>
                                        <p:cTn id="59" dur="1" fill="hold">
                                          <p:stCondLst>
                                            <p:cond delay="0"/>
                                          </p:stCondLst>
                                        </p:cTn>
                                        <p:tgtEl>
                                          <p:spTgt spid="175"/>
                                        </p:tgtEl>
                                        <p:attrNameLst>
                                          <p:attrName>style.visibility</p:attrName>
                                        </p:attrNameLst>
                                      </p:cBhvr>
                                      <p:to>
                                        <p:strVal val="visible"/>
                                      </p:to>
                                    </p:set>
                                    <p:animEffect transition="in" filter="wipe(down)">
                                      <p:cBhvr>
                                        <p:cTn id="60" dur="500"/>
                                        <p:tgtEl>
                                          <p:spTgt spid="175"/>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155"/>
                                        </p:tgtEl>
                                        <p:attrNameLst>
                                          <p:attrName>style.visibility</p:attrName>
                                        </p:attrNameLst>
                                      </p:cBhvr>
                                      <p:to>
                                        <p:strVal val="visible"/>
                                      </p:to>
                                    </p:set>
                                  </p:childTnLst>
                                </p:cTn>
                              </p:par>
                            </p:childTnLst>
                          </p:cTn>
                        </p:par>
                        <p:par>
                          <p:cTn id="72" fill="hold">
                            <p:stCondLst>
                              <p:cond delay="0"/>
                            </p:stCondLst>
                            <p:childTnLst>
                              <p:par>
                                <p:cTn id="73" presetID="22" presetClass="entr" presetSubtype="4" fill="hold" grpId="0" nodeType="afterEffect">
                                  <p:stCondLst>
                                    <p:cond delay="0"/>
                                  </p:stCondLst>
                                  <p:childTnLst>
                                    <p:set>
                                      <p:cBhvr>
                                        <p:cTn id="74" dur="1" fill="hold">
                                          <p:stCondLst>
                                            <p:cond delay="0"/>
                                          </p:stCondLst>
                                        </p:cTn>
                                        <p:tgtEl>
                                          <p:spTgt spid="173"/>
                                        </p:tgtEl>
                                        <p:attrNameLst>
                                          <p:attrName>style.visibility</p:attrName>
                                        </p:attrNameLst>
                                      </p:cBhvr>
                                      <p:to>
                                        <p:strVal val="visible"/>
                                      </p:to>
                                    </p:set>
                                    <p:animEffect transition="in" filter="wipe(down)">
                                      <p:cBhvr>
                                        <p:cTn id="75" dur="500"/>
                                        <p:tgtEl>
                                          <p:spTgt spid="17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93">
                                            <p:txEl>
                                              <p:pRg st="0" end="0"/>
                                            </p:txEl>
                                          </p:spTgt>
                                        </p:tgtEl>
                                        <p:attrNameLst>
                                          <p:attrName>style.visibility</p:attrName>
                                        </p:attrNameLst>
                                      </p:cBhvr>
                                      <p:to>
                                        <p:strVal val="visible"/>
                                      </p:to>
                                    </p:set>
                                    <p:animEffect transition="in" filter="wipe(left)">
                                      <p:cBhvr>
                                        <p:cTn id="80" dur="500"/>
                                        <p:tgtEl>
                                          <p:spTgt spid="193">
                                            <p:txEl>
                                              <p:pRg st="0" end="0"/>
                                            </p:txEl>
                                          </p:spTgt>
                                        </p:tgtEl>
                                      </p:cBhvr>
                                    </p:animEffect>
                                  </p:childTnLst>
                                </p:cTn>
                              </p:par>
                              <p:par>
                                <p:cTn id="81" presetID="22" presetClass="entr" presetSubtype="8" fill="hold" nodeType="withEffect">
                                  <p:stCondLst>
                                    <p:cond delay="0"/>
                                  </p:stCondLst>
                                  <p:childTnLst>
                                    <p:set>
                                      <p:cBhvr>
                                        <p:cTn id="82" dur="1" fill="hold">
                                          <p:stCondLst>
                                            <p:cond delay="0"/>
                                          </p:stCondLst>
                                        </p:cTn>
                                        <p:tgtEl>
                                          <p:spTgt spid="193">
                                            <p:txEl>
                                              <p:pRg st="1" end="1"/>
                                            </p:txEl>
                                          </p:spTgt>
                                        </p:tgtEl>
                                        <p:attrNameLst>
                                          <p:attrName>style.visibility</p:attrName>
                                        </p:attrNameLst>
                                      </p:cBhvr>
                                      <p:to>
                                        <p:strVal val="visible"/>
                                      </p:to>
                                    </p:set>
                                    <p:animEffect transition="in" filter="wipe(left)">
                                      <p:cBhvr>
                                        <p:cTn id="83" dur="500"/>
                                        <p:tgtEl>
                                          <p:spTgt spid="193">
                                            <p:txEl>
                                              <p:pRg st="1" end="1"/>
                                            </p:txEl>
                                          </p:spTgt>
                                        </p:tgtEl>
                                      </p:cBhvr>
                                    </p:animEffect>
                                  </p:childTnLst>
                                </p:cTn>
                              </p:par>
                              <p:par>
                                <p:cTn id="84" presetID="22" presetClass="entr" presetSubtype="8" fill="hold" nodeType="withEffect">
                                  <p:stCondLst>
                                    <p:cond delay="0"/>
                                  </p:stCondLst>
                                  <p:childTnLst>
                                    <p:set>
                                      <p:cBhvr>
                                        <p:cTn id="85" dur="1" fill="hold">
                                          <p:stCondLst>
                                            <p:cond delay="0"/>
                                          </p:stCondLst>
                                        </p:cTn>
                                        <p:tgtEl>
                                          <p:spTgt spid="193">
                                            <p:txEl>
                                              <p:pRg st="2" end="2"/>
                                            </p:txEl>
                                          </p:spTgt>
                                        </p:tgtEl>
                                        <p:attrNameLst>
                                          <p:attrName>style.visibility</p:attrName>
                                        </p:attrNameLst>
                                      </p:cBhvr>
                                      <p:to>
                                        <p:strVal val="visible"/>
                                      </p:to>
                                    </p:set>
                                    <p:animEffect transition="in" filter="wipe(left)">
                                      <p:cBhvr>
                                        <p:cTn id="86" dur="500"/>
                                        <p:tgtEl>
                                          <p:spTgt spid="193">
                                            <p:txEl>
                                              <p:pRg st="2" end="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12" fill="hold" grpId="1" nodeType="clickEffect">
                                  <p:stCondLst>
                                    <p:cond delay="0"/>
                                  </p:stCondLst>
                                  <p:childTnLst>
                                    <p:set>
                                      <p:cBhvr>
                                        <p:cTn id="90" dur="1" fill="hold">
                                          <p:stCondLst>
                                            <p:cond delay="0"/>
                                          </p:stCondLst>
                                        </p:cTn>
                                        <p:tgtEl>
                                          <p:spTgt spid="197"/>
                                        </p:tgtEl>
                                        <p:attrNameLst>
                                          <p:attrName>style.visibility</p:attrName>
                                        </p:attrNameLst>
                                      </p:cBhvr>
                                      <p:to>
                                        <p:strVal val="visible"/>
                                      </p:to>
                                    </p:set>
                                    <p:anim calcmode="lin" valueType="num">
                                      <p:cBhvr additive="base">
                                        <p:cTn id="91" dur="500" fill="hold"/>
                                        <p:tgtEl>
                                          <p:spTgt spid="197"/>
                                        </p:tgtEl>
                                        <p:attrNameLst>
                                          <p:attrName>ppt_x</p:attrName>
                                        </p:attrNameLst>
                                      </p:cBhvr>
                                      <p:tavLst>
                                        <p:tav tm="0">
                                          <p:val>
                                            <p:strVal val="0-#ppt_w/2"/>
                                          </p:val>
                                        </p:tav>
                                        <p:tav tm="100000">
                                          <p:val>
                                            <p:strVal val="#ppt_x"/>
                                          </p:val>
                                        </p:tav>
                                      </p:tavLst>
                                    </p:anim>
                                    <p:anim calcmode="lin" valueType="num">
                                      <p:cBhvr additive="base">
                                        <p:cTn id="92"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7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0" presetClass="path" presetSubtype="0" fill="hold" grpId="0" nodeType="clickEffect">
                                  <p:stCondLst>
                                    <p:cond delay="0"/>
                                  </p:stCondLst>
                                  <p:childTnLst>
                                    <p:animMotion origin="layout" path="M -0.00087 0.0007 L 0.04774 0.00324 L 0.11059 0.05529 L -0.0684 0.06408 L -0.04653 0.02591 " pathEditMode="relative" ptsTypes="AAAAA">
                                      <p:cBhvr>
                                        <p:cTn id="100" dur="2000" fill="hold"/>
                                        <p:tgtEl>
                                          <p:spTgt spid="197"/>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98"/>
                                        </p:tgtEl>
                                        <p:attrNameLst>
                                          <p:attrName>style.visibility</p:attrName>
                                        </p:attrNameLst>
                                      </p:cBhvr>
                                      <p:to>
                                        <p:strVal val="visible"/>
                                      </p:to>
                                    </p:set>
                                    <p:anim calcmode="lin" valueType="num">
                                      <p:cBhvr additive="base">
                                        <p:cTn id="105" dur="500" fill="hold"/>
                                        <p:tgtEl>
                                          <p:spTgt spid="198"/>
                                        </p:tgtEl>
                                        <p:attrNameLst>
                                          <p:attrName>ppt_x</p:attrName>
                                        </p:attrNameLst>
                                      </p:cBhvr>
                                      <p:tavLst>
                                        <p:tav tm="0">
                                          <p:val>
                                            <p:strVal val="#ppt_x"/>
                                          </p:val>
                                        </p:tav>
                                        <p:tav tm="100000">
                                          <p:val>
                                            <p:strVal val="#ppt_x"/>
                                          </p:val>
                                        </p:tav>
                                      </p:tavLst>
                                    </p:anim>
                                    <p:anim calcmode="lin" valueType="num">
                                      <p:cBhvr additive="base">
                                        <p:cTn id="106" dur="500" fill="hold"/>
                                        <p:tgtEl>
                                          <p:spTgt spid="198"/>
                                        </p:tgtEl>
                                        <p:attrNameLst>
                                          <p:attrName>ppt_y</p:attrName>
                                        </p:attrNameLst>
                                      </p:cBhvr>
                                      <p:tavLst>
                                        <p:tav tm="0">
                                          <p:val>
                                            <p:strVal val="1+#ppt_h/2"/>
                                          </p:val>
                                        </p:tav>
                                        <p:tav tm="100000">
                                          <p:val>
                                            <p:strVal val="#ppt_y"/>
                                          </p:val>
                                        </p:tav>
                                      </p:tavLst>
                                    </p:anim>
                                  </p:childTnLst>
                                </p:cTn>
                              </p:par>
                            </p:childTnLst>
                          </p:cTn>
                        </p:par>
                        <p:par>
                          <p:cTn id="107" fill="hold">
                            <p:stCondLst>
                              <p:cond delay="500"/>
                            </p:stCondLst>
                            <p:childTnLst>
                              <p:par>
                                <p:cTn id="108" presetID="1" presetClass="entr" presetSubtype="0" fill="hold" grpId="0" nodeType="afterEffect">
                                  <p:stCondLst>
                                    <p:cond delay="0"/>
                                  </p:stCondLst>
                                  <p:childTnLst>
                                    <p:set>
                                      <p:cBhvr>
                                        <p:cTn id="109" dur="1" fill="hold">
                                          <p:stCondLst>
                                            <p:cond delay="0"/>
                                          </p:stCondLst>
                                        </p:cTn>
                                        <p:tgtEl>
                                          <p:spTgt spid="171"/>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199"/>
                                        </p:tgtEl>
                                        <p:attrNameLst>
                                          <p:attrName>style.visibility</p:attrName>
                                        </p:attrNameLst>
                                      </p:cBhvr>
                                      <p:to>
                                        <p:strVal val="visible"/>
                                      </p:to>
                                    </p:set>
                                    <p:anim calcmode="lin" valueType="num">
                                      <p:cBhvr additive="base">
                                        <p:cTn id="114" dur="500" fill="hold"/>
                                        <p:tgtEl>
                                          <p:spTgt spid="199"/>
                                        </p:tgtEl>
                                        <p:attrNameLst>
                                          <p:attrName>ppt_x</p:attrName>
                                        </p:attrNameLst>
                                      </p:cBhvr>
                                      <p:tavLst>
                                        <p:tav tm="0">
                                          <p:val>
                                            <p:strVal val="0-#ppt_w/2"/>
                                          </p:val>
                                        </p:tav>
                                        <p:tav tm="100000">
                                          <p:val>
                                            <p:strVal val="#ppt_x"/>
                                          </p:val>
                                        </p:tav>
                                      </p:tavLst>
                                    </p:anim>
                                    <p:anim calcmode="lin" valueType="num">
                                      <p:cBhvr additive="base">
                                        <p:cTn id="115" dur="500" fill="hold"/>
                                        <p:tgtEl>
                                          <p:spTgt spid="199"/>
                                        </p:tgtEl>
                                        <p:attrNameLst>
                                          <p:attrName>ppt_y</p:attrName>
                                        </p:attrNameLst>
                                      </p:cBhvr>
                                      <p:tavLst>
                                        <p:tav tm="0">
                                          <p:val>
                                            <p:strVal val="#ppt_y"/>
                                          </p:val>
                                        </p:tav>
                                        <p:tav tm="100000">
                                          <p:val>
                                            <p:strVal val="#ppt_y"/>
                                          </p:val>
                                        </p:tav>
                                      </p:tavLst>
                                    </p:anim>
                                  </p:childTnLst>
                                </p:cTn>
                              </p:par>
                            </p:childTnLst>
                          </p:cTn>
                        </p:par>
                        <p:par>
                          <p:cTn id="116" fill="hold">
                            <p:stCondLst>
                              <p:cond delay="500"/>
                            </p:stCondLst>
                            <p:childTnLst>
                              <p:par>
                                <p:cTn id="117" presetID="1" presetClass="entr" presetSubtype="0" fill="hold" grpId="0" nodeType="afterEffect">
                                  <p:stCondLst>
                                    <p:cond delay="0"/>
                                  </p:stCondLst>
                                  <p:childTnLst>
                                    <p:set>
                                      <p:cBhvr>
                                        <p:cTn id="118" dur="1" fill="hold">
                                          <p:stCondLst>
                                            <p:cond delay="499"/>
                                          </p:stCondLst>
                                        </p:cTn>
                                        <p:tgtEl>
                                          <p:spTgt spid="172"/>
                                        </p:tgtEl>
                                        <p:attrNameLst>
                                          <p:attrName>style.visibility</p:attrName>
                                        </p:attrNameLst>
                                      </p:cBhvr>
                                      <p:to>
                                        <p:strVal val="visible"/>
                                      </p:to>
                                    </p:set>
                                  </p:childTnLst>
                                </p:cTn>
                              </p:par>
                            </p:childTnLst>
                          </p:cTn>
                        </p:par>
                        <p:par>
                          <p:cTn id="119" fill="hold">
                            <p:stCondLst>
                              <p:cond delay="1000"/>
                            </p:stCondLst>
                            <p:childTnLst>
                              <p:par>
                                <p:cTn id="120" presetID="2" presetClass="entr" presetSubtype="4" fill="hold" grpId="0" nodeType="afterEffect">
                                  <p:stCondLst>
                                    <p:cond delay="0"/>
                                  </p:stCondLst>
                                  <p:childTnLst>
                                    <p:set>
                                      <p:cBhvr>
                                        <p:cTn id="121" dur="1" fill="hold">
                                          <p:stCondLst>
                                            <p:cond delay="0"/>
                                          </p:stCondLst>
                                        </p:cTn>
                                        <p:tgtEl>
                                          <p:spTgt spid="200"/>
                                        </p:tgtEl>
                                        <p:attrNameLst>
                                          <p:attrName>style.visibility</p:attrName>
                                        </p:attrNameLst>
                                      </p:cBhvr>
                                      <p:to>
                                        <p:strVal val="visible"/>
                                      </p:to>
                                    </p:set>
                                    <p:anim calcmode="lin" valueType="num">
                                      <p:cBhvr additive="base">
                                        <p:cTn id="122" dur="500" fill="hold"/>
                                        <p:tgtEl>
                                          <p:spTgt spid="200"/>
                                        </p:tgtEl>
                                        <p:attrNameLst>
                                          <p:attrName>ppt_x</p:attrName>
                                        </p:attrNameLst>
                                      </p:cBhvr>
                                      <p:tavLst>
                                        <p:tav tm="0">
                                          <p:val>
                                            <p:strVal val="#ppt_x"/>
                                          </p:val>
                                        </p:tav>
                                        <p:tav tm="100000">
                                          <p:val>
                                            <p:strVal val="#ppt_x"/>
                                          </p:val>
                                        </p:tav>
                                      </p:tavLst>
                                    </p:anim>
                                    <p:anim calcmode="lin" valueType="num">
                                      <p:cBhvr additive="base">
                                        <p:cTn id="123" dur="500" fill="hold"/>
                                        <p:tgtEl>
                                          <p:spTgt spid="200"/>
                                        </p:tgtEl>
                                        <p:attrNameLst>
                                          <p:attrName>ppt_y</p:attrName>
                                        </p:attrNameLst>
                                      </p:cBhvr>
                                      <p:tavLst>
                                        <p:tav tm="0">
                                          <p:val>
                                            <p:strVal val="1+#ppt_h/2"/>
                                          </p:val>
                                        </p:tav>
                                        <p:tav tm="100000">
                                          <p:val>
                                            <p:strVal val="#ppt_y"/>
                                          </p:val>
                                        </p:tav>
                                      </p:tavLst>
                                    </p:anim>
                                  </p:childTnLst>
                                </p:cTn>
                              </p:par>
                            </p:childTnLst>
                          </p:cTn>
                        </p:par>
                        <p:par>
                          <p:cTn id="124" fill="hold">
                            <p:stCondLst>
                              <p:cond delay="1500"/>
                            </p:stCondLst>
                            <p:childTnLst>
                              <p:par>
                                <p:cTn id="125" presetID="1" presetClass="entr" presetSubtype="0" fill="hold" grpId="0" nodeType="afterEffect">
                                  <p:stCondLst>
                                    <p:cond delay="0"/>
                                  </p:stCondLst>
                                  <p:childTnLst>
                                    <p:set>
                                      <p:cBhvr>
                                        <p:cTn id="126" dur="1" fill="hold">
                                          <p:stCondLst>
                                            <p:cond delay="499"/>
                                          </p:stCondLst>
                                        </p:cTn>
                                        <p:tgtEl>
                                          <p:spTgt spid="174"/>
                                        </p:tgtEl>
                                        <p:attrNameLst>
                                          <p:attrName>style.visibility</p:attrName>
                                        </p:attrNameLst>
                                      </p:cBhvr>
                                      <p:to>
                                        <p:strVal val="visible"/>
                                      </p:to>
                                    </p:set>
                                  </p:childTnLst>
                                </p:cTn>
                              </p:par>
                            </p:childTnLst>
                          </p:cTn>
                        </p:par>
                        <p:par>
                          <p:cTn id="127" fill="hold">
                            <p:stCondLst>
                              <p:cond delay="2000"/>
                            </p:stCondLst>
                            <p:childTnLst>
                              <p:par>
                                <p:cTn id="128" presetID="2" presetClass="entr" presetSubtype="4" fill="hold" grpId="0" nodeType="afterEffect">
                                  <p:stCondLst>
                                    <p:cond delay="0"/>
                                  </p:stCondLst>
                                  <p:childTnLst>
                                    <p:set>
                                      <p:cBhvr>
                                        <p:cTn id="129" dur="1" fill="hold">
                                          <p:stCondLst>
                                            <p:cond delay="0"/>
                                          </p:stCondLst>
                                        </p:cTn>
                                        <p:tgtEl>
                                          <p:spTgt spid="201"/>
                                        </p:tgtEl>
                                        <p:attrNameLst>
                                          <p:attrName>style.visibility</p:attrName>
                                        </p:attrNameLst>
                                      </p:cBhvr>
                                      <p:to>
                                        <p:strVal val="visible"/>
                                      </p:to>
                                    </p:set>
                                    <p:anim calcmode="lin" valueType="num">
                                      <p:cBhvr additive="base">
                                        <p:cTn id="130" dur="500" fill="hold"/>
                                        <p:tgtEl>
                                          <p:spTgt spid="201"/>
                                        </p:tgtEl>
                                        <p:attrNameLst>
                                          <p:attrName>ppt_x</p:attrName>
                                        </p:attrNameLst>
                                      </p:cBhvr>
                                      <p:tavLst>
                                        <p:tav tm="0">
                                          <p:val>
                                            <p:strVal val="#ppt_x"/>
                                          </p:val>
                                        </p:tav>
                                        <p:tav tm="100000">
                                          <p:val>
                                            <p:strVal val="#ppt_x"/>
                                          </p:val>
                                        </p:tav>
                                      </p:tavLst>
                                    </p:anim>
                                    <p:anim calcmode="lin" valueType="num">
                                      <p:cBhvr additive="base">
                                        <p:cTn id="131" dur="500" fill="hold"/>
                                        <p:tgtEl>
                                          <p:spTgt spid="201"/>
                                        </p:tgtEl>
                                        <p:attrNameLst>
                                          <p:attrName>ppt_y</p:attrName>
                                        </p:attrNameLst>
                                      </p:cBhvr>
                                      <p:tavLst>
                                        <p:tav tm="0">
                                          <p:val>
                                            <p:strVal val="1+#ppt_h/2"/>
                                          </p:val>
                                        </p:tav>
                                        <p:tav tm="100000">
                                          <p:val>
                                            <p:strVal val="#ppt_y"/>
                                          </p:val>
                                        </p:tav>
                                      </p:tavLst>
                                    </p:anim>
                                  </p:childTnLst>
                                </p:cTn>
                              </p:par>
                            </p:childTnLst>
                          </p:cTn>
                        </p:par>
                        <p:par>
                          <p:cTn id="132" fill="hold">
                            <p:stCondLst>
                              <p:cond delay="2500"/>
                            </p:stCondLst>
                            <p:childTnLst>
                              <p:par>
                                <p:cTn id="133" presetID="1" presetClass="entr" presetSubtype="0" fill="hold" grpId="0" nodeType="afterEffect">
                                  <p:stCondLst>
                                    <p:cond delay="0"/>
                                  </p:stCondLst>
                                  <p:childTnLst>
                                    <p:set>
                                      <p:cBhvr>
                                        <p:cTn id="134" dur="1" fill="hold">
                                          <p:stCondLst>
                                            <p:cond delay="499"/>
                                          </p:stCondLst>
                                        </p:cTn>
                                        <p:tgtEl>
                                          <p:spTgt spid="203"/>
                                        </p:tgtEl>
                                        <p:attrNameLst>
                                          <p:attrName>style.visibility</p:attrName>
                                        </p:attrNameLst>
                                      </p:cBhvr>
                                      <p:to>
                                        <p:strVal val="visible"/>
                                      </p:to>
                                    </p:set>
                                  </p:childTnLst>
                                </p:cTn>
                              </p:par>
                            </p:childTnLst>
                          </p:cTn>
                        </p:par>
                        <p:par>
                          <p:cTn id="135" fill="hold">
                            <p:stCondLst>
                              <p:cond delay="3000"/>
                            </p:stCondLst>
                            <p:childTnLst>
                              <p:par>
                                <p:cTn id="136" presetID="2" presetClass="entr" presetSubtype="12" fill="hold" grpId="0" nodeType="afterEffect">
                                  <p:stCondLst>
                                    <p:cond delay="0"/>
                                  </p:stCondLst>
                                  <p:childTnLst>
                                    <p:set>
                                      <p:cBhvr>
                                        <p:cTn id="137" dur="1" fill="hold">
                                          <p:stCondLst>
                                            <p:cond delay="0"/>
                                          </p:stCondLst>
                                        </p:cTn>
                                        <p:tgtEl>
                                          <p:spTgt spid="202"/>
                                        </p:tgtEl>
                                        <p:attrNameLst>
                                          <p:attrName>style.visibility</p:attrName>
                                        </p:attrNameLst>
                                      </p:cBhvr>
                                      <p:to>
                                        <p:strVal val="visible"/>
                                      </p:to>
                                    </p:set>
                                    <p:anim calcmode="lin" valueType="num">
                                      <p:cBhvr additive="base">
                                        <p:cTn id="138" dur="500" fill="hold"/>
                                        <p:tgtEl>
                                          <p:spTgt spid="202"/>
                                        </p:tgtEl>
                                        <p:attrNameLst>
                                          <p:attrName>ppt_x</p:attrName>
                                        </p:attrNameLst>
                                      </p:cBhvr>
                                      <p:tavLst>
                                        <p:tav tm="0">
                                          <p:val>
                                            <p:strVal val="0-#ppt_w/2"/>
                                          </p:val>
                                        </p:tav>
                                        <p:tav tm="100000">
                                          <p:val>
                                            <p:strVal val="#ppt_x"/>
                                          </p:val>
                                        </p:tav>
                                      </p:tavLst>
                                    </p:anim>
                                    <p:anim calcmode="lin" valueType="num">
                                      <p:cBhvr additive="base">
                                        <p:cTn id="139" dur="500" fill="hold"/>
                                        <p:tgtEl>
                                          <p:spTgt spid="202"/>
                                        </p:tgtEl>
                                        <p:attrNameLst>
                                          <p:attrName>ppt_y</p:attrName>
                                        </p:attrNameLst>
                                      </p:cBhvr>
                                      <p:tavLst>
                                        <p:tav tm="0">
                                          <p:val>
                                            <p:strVal val="1+#ppt_h/2"/>
                                          </p:val>
                                        </p:tav>
                                        <p:tav tm="100000">
                                          <p:val>
                                            <p:strVal val="#ppt_y"/>
                                          </p:val>
                                        </p:tav>
                                      </p:tavLst>
                                    </p:anim>
                                  </p:childTnLst>
                                </p:cTn>
                              </p:par>
                            </p:childTnLst>
                          </p:cTn>
                        </p:par>
                        <p:par>
                          <p:cTn id="140" fill="hold">
                            <p:stCondLst>
                              <p:cond delay="3500"/>
                            </p:stCondLst>
                            <p:childTnLst>
                              <p:par>
                                <p:cTn id="141" presetID="1" presetClass="entr" presetSubtype="0" fill="hold" grpId="0" nodeType="afterEffect">
                                  <p:stCondLst>
                                    <p:cond delay="0"/>
                                  </p:stCondLst>
                                  <p:childTnLst>
                                    <p:set>
                                      <p:cBhvr>
                                        <p:cTn id="142" dur="1" fill="hold">
                                          <p:stCondLst>
                                            <p:cond delay="499"/>
                                          </p:stCondLst>
                                        </p:cTn>
                                        <p:tgtEl>
                                          <p:spTgt spid="204"/>
                                        </p:tgtEl>
                                        <p:attrNameLst>
                                          <p:attrName>style.visibility</p:attrName>
                                        </p:attrNameLst>
                                      </p:cBhvr>
                                      <p:to>
                                        <p:strVal val="visible"/>
                                      </p:to>
                                    </p:set>
                                  </p:childTnLst>
                                </p:cTn>
                              </p:par>
                            </p:childTnLst>
                          </p:cTn>
                        </p:par>
                        <p:par>
                          <p:cTn id="143" fill="hold">
                            <p:stCondLst>
                              <p:cond delay="4000"/>
                            </p:stCondLst>
                            <p:childTnLst>
                              <p:par>
                                <p:cTn id="144" presetID="2" presetClass="entr" presetSubtype="4" fill="hold" grpId="0" nodeType="afterEffect">
                                  <p:stCondLst>
                                    <p:cond delay="0"/>
                                  </p:stCondLst>
                                  <p:childTnLst>
                                    <p:set>
                                      <p:cBhvr>
                                        <p:cTn id="145" dur="1" fill="hold">
                                          <p:stCondLst>
                                            <p:cond delay="0"/>
                                          </p:stCondLst>
                                        </p:cTn>
                                        <p:tgtEl>
                                          <p:spTgt spid="205"/>
                                        </p:tgtEl>
                                        <p:attrNameLst>
                                          <p:attrName>style.visibility</p:attrName>
                                        </p:attrNameLst>
                                      </p:cBhvr>
                                      <p:to>
                                        <p:strVal val="visible"/>
                                      </p:to>
                                    </p:set>
                                    <p:anim calcmode="lin" valueType="num">
                                      <p:cBhvr additive="base">
                                        <p:cTn id="146" dur="500" fill="hold"/>
                                        <p:tgtEl>
                                          <p:spTgt spid="205"/>
                                        </p:tgtEl>
                                        <p:attrNameLst>
                                          <p:attrName>ppt_x</p:attrName>
                                        </p:attrNameLst>
                                      </p:cBhvr>
                                      <p:tavLst>
                                        <p:tav tm="0">
                                          <p:val>
                                            <p:strVal val="#ppt_x"/>
                                          </p:val>
                                        </p:tav>
                                        <p:tav tm="100000">
                                          <p:val>
                                            <p:strVal val="#ppt_x"/>
                                          </p:val>
                                        </p:tav>
                                      </p:tavLst>
                                    </p:anim>
                                    <p:anim calcmode="lin" valueType="num">
                                      <p:cBhvr additive="base">
                                        <p:cTn id="147" dur="500" fill="hold"/>
                                        <p:tgtEl>
                                          <p:spTgt spid="205"/>
                                        </p:tgtEl>
                                        <p:attrNameLst>
                                          <p:attrName>ppt_y</p:attrName>
                                        </p:attrNameLst>
                                      </p:cBhvr>
                                      <p:tavLst>
                                        <p:tav tm="0">
                                          <p:val>
                                            <p:strVal val="1+#ppt_h/2"/>
                                          </p:val>
                                        </p:tav>
                                        <p:tav tm="100000">
                                          <p:val>
                                            <p:strVal val="#ppt_y"/>
                                          </p:val>
                                        </p:tav>
                                      </p:tavLst>
                                    </p:anim>
                                  </p:childTnLst>
                                </p:cTn>
                              </p:par>
                            </p:childTnLst>
                          </p:cTn>
                        </p:par>
                        <p:par>
                          <p:cTn id="148" fill="hold">
                            <p:stCondLst>
                              <p:cond delay="4500"/>
                            </p:stCondLst>
                            <p:childTnLst>
                              <p:par>
                                <p:cTn id="149" presetID="1" presetClass="entr" presetSubtype="0" fill="hold" grpId="0" nodeType="afterEffect">
                                  <p:stCondLst>
                                    <p:cond delay="0"/>
                                  </p:stCondLst>
                                  <p:childTnLst>
                                    <p:set>
                                      <p:cBhvr>
                                        <p:cTn id="150" dur="1" fill="hold">
                                          <p:stCondLst>
                                            <p:cond delay="499"/>
                                          </p:stCondLst>
                                        </p:cTn>
                                        <p:tgtEl>
                                          <p:spTgt spid="206"/>
                                        </p:tgtEl>
                                        <p:attrNameLst>
                                          <p:attrName>style.visibility</p:attrName>
                                        </p:attrNameLst>
                                      </p:cBhvr>
                                      <p:to>
                                        <p:strVal val="visible"/>
                                      </p:to>
                                    </p:set>
                                  </p:childTnLst>
                                </p:cTn>
                              </p:par>
                            </p:childTnLst>
                          </p:cTn>
                        </p:par>
                        <p:par>
                          <p:cTn id="151" fill="hold">
                            <p:stCondLst>
                              <p:cond delay="5000"/>
                            </p:stCondLst>
                            <p:childTnLst>
                              <p:par>
                                <p:cTn id="152" presetID="2" presetClass="entr" presetSubtype="8" fill="hold" grpId="0" nodeType="afterEffect">
                                  <p:stCondLst>
                                    <p:cond delay="0"/>
                                  </p:stCondLst>
                                  <p:childTnLst>
                                    <p:set>
                                      <p:cBhvr>
                                        <p:cTn id="153" dur="1" fill="hold">
                                          <p:stCondLst>
                                            <p:cond delay="0"/>
                                          </p:stCondLst>
                                        </p:cTn>
                                        <p:tgtEl>
                                          <p:spTgt spid="218"/>
                                        </p:tgtEl>
                                        <p:attrNameLst>
                                          <p:attrName>style.visibility</p:attrName>
                                        </p:attrNameLst>
                                      </p:cBhvr>
                                      <p:to>
                                        <p:strVal val="visible"/>
                                      </p:to>
                                    </p:set>
                                    <p:anim calcmode="lin" valueType="num">
                                      <p:cBhvr additive="base">
                                        <p:cTn id="154" dur="500" fill="hold"/>
                                        <p:tgtEl>
                                          <p:spTgt spid="218"/>
                                        </p:tgtEl>
                                        <p:attrNameLst>
                                          <p:attrName>ppt_x</p:attrName>
                                        </p:attrNameLst>
                                      </p:cBhvr>
                                      <p:tavLst>
                                        <p:tav tm="0">
                                          <p:val>
                                            <p:strVal val="0-#ppt_w/2"/>
                                          </p:val>
                                        </p:tav>
                                        <p:tav tm="100000">
                                          <p:val>
                                            <p:strVal val="#ppt_x"/>
                                          </p:val>
                                        </p:tav>
                                      </p:tavLst>
                                    </p:anim>
                                    <p:anim calcmode="lin" valueType="num">
                                      <p:cBhvr additive="base">
                                        <p:cTn id="155" dur="500" fill="hold"/>
                                        <p:tgtEl>
                                          <p:spTgt spid="218"/>
                                        </p:tgtEl>
                                        <p:attrNameLst>
                                          <p:attrName>ppt_y</p:attrName>
                                        </p:attrNameLst>
                                      </p:cBhvr>
                                      <p:tavLst>
                                        <p:tav tm="0">
                                          <p:val>
                                            <p:strVal val="#ppt_y"/>
                                          </p:val>
                                        </p:tav>
                                        <p:tav tm="100000">
                                          <p:val>
                                            <p:strVal val="#ppt_y"/>
                                          </p:val>
                                        </p:tav>
                                      </p:tavLst>
                                    </p:anim>
                                  </p:childTnLst>
                                </p:cTn>
                              </p:par>
                            </p:childTnLst>
                          </p:cTn>
                        </p:par>
                        <p:par>
                          <p:cTn id="156" fill="hold">
                            <p:stCondLst>
                              <p:cond delay="5500"/>
                            </p:stCondLst>
                            <p:childTnLst>
                              <p:par>
                                <p:cTn id="157" presetID="1" presetClass="entr" presetSubtype="0" fill="hold" grpId="0" nodeType="afterEffect">
                                  <p:stCondLst>
                                    <p:cond delay="0"/>
                                  </p:stCondLst>
                                  <p:childTnLst>
                                    <p:set>
                                      <p:cBhvr>
                                        <p:cTn id="158" dur="1" fill="hold">
                                          <p:stCondLst>
                                            <p:cond delay="499"/>
                                          </p:stCondLst>
                                        </p:cTn>
                                        <p:tgtEl>
                                          <p:spTgt spid="217"/>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210"/>
                                        </p:tgtEl>
                                        <p:attrNameLst>
                                          <p:attrName>style.visibility</p:attrName>
                                        </p:attrNameLst>
                                      </p:cBhvr>
                                      <p:to>
                                        <p:strVal val="visible"/>
                                      </p:to>
                                    </p:set>
                                    <p:animEffect transition="in" filter="fade">
                                      <p:cBhvr>
                                        <p:cTn id="163" dur="500"/>
                                        <p:tgtEl>
                                          <p:spTgt spid="21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212"/>
                                        </p:tgtEl>
                                        <p:attrNameLst>
                                          <p:attrName>style.visibility</p:attrName>
                                        </p:attrNameLst>
                                      </p:cBhvr>
                                      <p:to>
                                        <p:strVal val="visible"/>
                                      </p:to>
                                    </p:set>
                                    <p:animEffect transition="in" filter="fade">
                                      <p:cBhvr>
                                        <p:cTn id="166" dur="500"/>
                                        <p:tgtEl>
                                          <p:spTgt spid="21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11"/>
                                        </p:tgtEl>
                                        <p:attrNameLst>
                                          <p:attrName>style.visibility</p:attrName>
                                        </p:attrNameLst>
                                      </p:cBhvr>
                                      <p:to>
                                        <p:strVal val="visible"/>
                                      </p:to>
                                    </p:set>
                                    <p:animEffect transition="in" filter="fade">
                                      <p:cBhvr>
                                        <p:cTn id="169" dur="500"/>
                                        <p:tgtEl>
                                          <p:spTgt spid="21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209"/>
                                        </p:tgtEl>
                                        <p:attrNameLst>
                                          <p:attrName>style.visibility</p:attrName>
                                        </p:attrNameLst>
                                      </p:cBhvr>
                                      <p:to>
                                        <p:strVal val="visible"/>
                                      </p:to>
                                    </p:set>
                                    <p:animEffect transition="in" filter="fade">
                                      <p:cBhvr>
                                        <p:cTn id="172" dur="500"/>
                                        <p:tgtEl>
                                          <p:spTgt spid="20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16"/>
                                        </p:tgtEl>
                                        <p:attrNameLst>
                                          <p:attrName>style.visibility</p:attrName>
                                        </p:attrNameLst>
                                      </p:cBhvr>
                                      <p:to>
                                        <p:strVal val="visible"/>
                                      </p:to>
                                    </p:set>
                                    <p:animEffect transition="in" filter="fade">
                                      <p:cBhvr>
                                        <p:cTn id="175" dur="500"/>
                                        <p:tgtEl>
                                          <p:spTgt spid="21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214"/>
                                        </p:tgtEl>
                                        <p:attrNameLst>
                                          <p:attrName>style.visibility</p:attrName>
                                        </p:attrNameLst>
                                      </p:cBhvr>
                                      <p:to>
                                        <p:strVal val="visible"/>
                                      </p:to>
                                    </p:set>
                                    <p:animEffect transition="in" filter="fade">
                                      <p:cBhvr>
                                        <p:cTn id="178" dur="500"/>
                                        <p:tgtEl>
                                          <p:spTgt spid="21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213"/>
                                        </p:tgtEl>
                                        <p:attrNameLst>
                                          <p:attrName>style.visibility</p:attrName>
                                        </p:attrNameLst>
                                      </p:cBhvr>
                                      <p:to>
                                        <p:strVal val="visible"/>
                                      </p:to>
                                    </p:set>
                                    <p:animEffect transition="in" filter="fade">
                                      <p:cBhvr>
                                        <p:cTn id="181" dur="500"/>
                                        <p:tgtEl>
                                          <p:spTgt spid="21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215"/>
                                        </p:tgtEl>
                                        <p:attrNameLst>
                                          <p:attrName>style.visibility</p:attrName>
                                        </p:attrNameLst>
                                      </p:cBhvr>
                                      <p:to>
                                        <p:strVal val="visible"/>
                                      </p:to>
                                    </p:set>
                                    <p:animEffect transition="in" filter="fade">
                                      <p:cBhvr>
                                        <p:cTn id="184" dur="500"/>
                                        <p:tgtEl>
                                          <p:spTgt spid="21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nodeType="clickEffect">
                                  <p:stCondLst>
                                    <p:cond delay="0"/>
                                  </p:stCondLst>
                                  <p:childTnLst>
                                    <p:set>
                                      <p:cBhvr>
                                        <p:cTn id="188" dur="1" fill="hold">
                                          <p:stCondLst>
                                            <p:cond delay="0"/>
                                          </p:stCondLst>
                                        </p:cTn>
                                        <p:tgtEl>
                                          <p:spTgt spid="193">
                                            <p:txEl>
                                              <p:pRg st="3" end="3"/>
                                            </p:txEl>
                                          </p:spTgt>
                                        </p:tgtEl>
                                        <p:attrNameLst>
                                          <p:attrName>style.visibility</p:attrName>
                                        </p:attrNameLst>
                                      </p:cBhvr>
                                      <p:to>
                                        <p:strVal val="visible"/>
                                      </p:to>
                                    </p:set>
                                    <p:animEffect transition="in" filter="wipe(left)">
                                      <p:cBhvr>
                                        <p:cTn id="189" dur="500"/>
                                        <p:tgtEl>
                                          <p:spTgt spid="193">
                                            <p:txEl>
                                              <p:pRg st="3" end="3"/>
                                            </p:txEl>
                                          </p:spTgt>
                                        </p:tgtEl>
                                      </p:cBhvr>
                                    </p:animEffect>
                                  </p:childTnLst>
                                </p:cTn>
                              </p:par>
                            </p:childTnLst>
                          </p:cTn>
                        </p:par>
                        <p:par>
                          <p:cTn id="190" fill="hold">
                            <p:stCondLst>
                              <p:cond delay="500"/>
                            </p:stCondLst>
                            <p:childTnLst>
                              <p:par>
                                <p:cTn id="191" presetID="6" presetClass="emph" presetSubtype="0" fill="hold" grpId="0" nodeType="afterEffect">
                                  <p:stCondLst>
                                    <p:cond delay="500"/>
                                  </p:stCondLst>
                                  <p:childTnLst>
                                    <p:animScale>
                                      <p:cBhvr>
                                        <p:cTn id="192" dur="2000" fill="hold"/>
                                        <p:tgtEl>
                                          <p:spTgt spid="162"/>
                                        </p:tgtEl>
                                      </p:cBhvr>
                                      <p:by x="80000" y="80000"/>
                                    </p:animScale>
                                  </p:childTnLst>
                                </p:cTn>
                              </p:par>
                              <p:par>
                                <p:cTn id="193" presetID="6" presetClass="emph" presetSubtype="0" fill="hold" grpId="0" nodeType="withEffect">
                                  <p:stCondLst>
                                    <p:cond delay="0"/>
                                  </p:stCondLst>
                                  <p:childTnLst>
                                    <p:animScale>
                                      <p:cBhvr>
                                        <p:cTn id="194" dur="2000" fill="hold"/>
                                        <p:tgtEl>
                                          <p:spTgt spid="161"/>
                                        </p:tgtEl>
                                      </p:cBhvr>
                                      <p:by x="80000" y="80000"/>
                                    </p:animScale>
                                  </p:childTnLst>
                                </p:cTn>
                              </p:par>
                              <p:par>
                                <p:cTn id="195" presetID="6" presetClass="emph" presetSubtype="0" fill="hold" grpId="0" nodeType="withEffect">
                                  <p:stCondLst>
                                    <p:cond delay="0"/>
                                  </p:stCondLst>
                                  <p:childTnLst>
                                    <p:animScale>
                                      <p:cBhvr>
                                        <p:cTn id="196" dur="2000" fill="hold"/>
                                        <p:tgtEl>
                                          <p:spTgt spid="160"/>
                                        </p:tgtEl>
                                      </p:cBhvr>
                                      <p:by x="80000" y="80000"/>
                                    </p:animScale>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219"/>
                                        </p:tgtEl>
                                        <p:attrNameLst>
                                          <p:attrName>style.visibility</p:attrName>
                                        </p:attrNameLst>
                                      </p:cBhvr>
                                      <p:to>
                                        <p:strVal val="visible"/>
                                      </p:to>
                                    </p:set>
                                    <p:animEffect transition="in" filter="fade">
                                      <p:cBhvr>
                                        <p:cTn id="201"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7" grpId="0" animBg="1"/>
      <p:bldP spid="160" grpId="0" animBg="1"/>
      <p:bldP spid="161" grpId="0" animBg="1"/>
      <p:bldP spid="162" grpId="0" animBg="1"/>
      <p:bldP spid="170" grpId="0" animBg="1"/>
      <p:bldP spid="171" grpId="0" animBg="1"/>
      <p:bldP spid="172" grpId="0" animBg="1"/>
      <p:bldP spid="173" grpId="0" animBg="1"/>
      <p:bldP spid="174" grpId="0" animBg="1"/>
      <p:bldP spid="175" grpId="0" animBg="1"/>
      <p:bldP spid="176" grpId="0" animBg="1"/>
      <p:bldP spid="177"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7" grpId="0" animBg="1"/>
      <p:bldP spid="197" grpId="1"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chemeClr val="tx1">
              <a:lumMod val="75000"/>
              <a:lumOff val="25000"/>
            </a:schemeClr>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Coverage Work</a:t>
            </a:r>
            <a:endParaRPr lang="en-US" sz="3600" dirty="0"/>
          </a:p>
        </p:txBody>
      </p:sp>
      <p:pic>
        <p:nvPicPr>
          <p:cNvPr id="4" name="Picture 3" descr="Fristnet will provide coverage to public safety in every state and territory" title="Challenge: Coverage"/>
          <p:cNvPicPr/>
          <p:nvPr/>
        </p:nvPicPr>
        <p:blipFill rotWithShape="1">
          <a:blip r:embed="rId3" cstate="print">
            <a:extLst>
              <a:ext uri="{28A0092B-C50C-407E-A947-70E740481C1C}">
                <a14:useLocalDpi xmlns:a14="http://schemas.microsoft.com/office/drawing/2010/main"/>
              </a:ext>
            </a:extLst>
          </a:blip>
          <a:srcRect/>
          <a:stretch/>
        </p:blipFill>
        <p:spPr>
          <a:xfrm>
            <a:off x="3299115" y="1121627"/>
            <a:ext cx="8312726" cy="4769427"/>
          </a:xfrm>
          <a:prstGeom prst="rect">
            <a:avLst/>
          </a:prstGeom>
          <a:effectLst>
            <a:outerShdw blurRad="50800" dist="38100" dir="5400000" algn="t" rotWithShape="0">
              <a:prstClr val="black">
                <a:alpha val="40000"/>
              </a:prstClr>
            </a:outerShdw>
          </a:effectLst>
        </p:spPr>
      </p:pic>
      <p:sp>
        <p:nvSpPr>
          <p:cNvPr id="6" name="Rectangle 5"/>
          <p:cNvSpPr/>
          <p:nvPr/>
        </p:nvSpPr>
        <p:spPr>
          <a:xfrm>
            <a:off x="229353" y="1085259"/>
            <a:ext cx="2607365" cy="1754326"/>
          </a:xfrm>
          <a:prstGeom prst="rect">
            <a:avLst/>
          </a:prstGeom>
        </p:spPr>
        <p:txBody>
          <a:bodyPr wrap="square">
            <a:spAutoFit/>
          </a:bodyPr>
          <a:lstStyle/>
          <a:p>
            <a:r>
              <a:rPr lang="en-US" sz="3600" b="1" dirty="0" smtClean="0"/>
              <a:t>Nationwide Coverage Challenge</a:t>
            </a:r>
            <a:endParaRPr lang="en-US" sz="3600" b="1" dirty="0"/>
          </a:p>
        </p:txBody>
      </p:sp>
    </p:spTree>
    <p:extLst>
      <p:ext uri="{BB962C8B-B14F-4D97-AF65-F5344CB8AC3E}">
        <p14:creationId xmlns:p14="http://schemas.microsoft.com/office/powerpoint/2010/main" val="3582951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a:solidFill>
                  <a:prstClr val="white"/>
                </a:solidFill>
              </a:rPr>
              <a:t>FirstNet </a:t>
            </a:r>
            <a:r>
              <a:rPr lang="en-US" sz="3600" smtClean="0">
                <a:solidFill>
                  <a:prstClr val="white"/>
                </a:solidFill>
              </a:rPr>
              <a:t>Basics</a:t>
            </a:r>
            <a:endParaRPr lang="en-US" sz="3600" dirty="0">
              <a:solidFill>
                <a:prstClr val="white"/>
              </a:solidFill>
            </a:endParaRPr>
          </a:p>
        </p:txBody>
      </p:sp>
      <p:sp>
        <p:nvSpPr>
          <p:cNvPr id="3" name="Content Placeholder 2"/>
          <p:cNvSpPr>
            <a:spLocks noGrp="1"/>
          </p:cNvSpPr>
          <p:nvPr>
            <p:ph idx="1"/>
          </p:nvPr>
        </p:nvSpPr>
        <p:spPr>
          <a:xfrm>
            <a:off x="757084" y="4435625"/>
            <a:ext cx="10988618" cy="4351338"/>
          </a:xfrm>
        </p:spPr>
        <p:txBody>
          <a:bodyPr/>
          <a:lstStyle/>
          <a:p>
            <a:pPr marL="0" indent="0">
              <a:buNone/>
            </a:pPr>
            <a:r>
              <a:rPr lang="en-US" b="1" dirty="0"/>
              <a:t>Mission</a:t>
            </a:r>
            <a:r>
              <a:rPr lang="en-US" b="1"/>
              <a:t> &amp; Vision:</a:t>
            </a:r>
            <a:r>
              <a:rPr lang="en-US"/>
              <a:t> </a:t>
            </a:r>
            <a:r>
              <a:rPr lang="en-US" i="1"/>
              <a:t>Provide </a:t>
            </a:r>
            <a:r>
              <a:rPr lang="en-US" i="1" dirty="0"/>
              <a:t>emergency responders with the first nationwide, high-speed, wireless broadband network dedicated to public safety.</a:t>
            </a:r>
          </a:p>
          <a:p>
            <a:endParaRPr lang="en-US" dirty="0"/>
          </a:p>
        </p:txBody>
      </p:sp>
      <p:pic>
        <p:nvPicPr>
          <p:cNvPr id="6" name="Picture 2" descr="https://columbitech.com/wp-content/uploads/2013/10/tabcruz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33" y="1950720"/>
            <a:ext cx="3531249" cy="2058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8042692" y="1950720"/>
            <a:ext cx="3295867" cy="2058726"/>
          </a:xfrm>
          <a:prstGeom prst="rect">
            <a:avLst/>
          </a:prstGeom>
        </p:spPr>
      </p:pic>
      <p:pic>
        <p:nvPicPr>
          <p:cNvPr id="8" name="Picture 7"/>
          <p:cNvPicPr>
            <a:picLocks noChangeAspect="1"/>
          </p:cNvPicPr>
          <p:nvPr/>
        </p:nvPicPr>
        <p:blipFill>
          <a:blip r:embed="rId5"/>
          <a:stretch>
            <a:fillRect/>
          </a:stretch>
        </p:blipFill>
        <p:spPr>
          <a:xfrm>
            <a:off x="4491602" y="1243584"/>
            <a:ext cx="3368945" cy="2765862"/>
          </a:xfrm>
          <a:prstGeom prst="rect">
            <a:avLst/>
          </a:prstGeom>
        </p:spPr>
      </p:pic>
    </p:spTree>
    <p:extLst>
      <p:ext uri="{BB962C8B-B14F-4D97-AF65-F5344CB8AC3E}">
        <p14:creationId xmlns:p14="http://schemas.microsoft.com/office/powerpoint/2010/main" val="24007385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chemeClr val="tx1">
              <a:lumMod val="75000"/>
              <a:lumOff val="25000"/>
            </a:schemeClr>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Coverage Work</a:t>
            </a:r>
            <a:endParaRPr lang="en-US" sz="3600" dirty="0"/>
          </a:p>
        </p:txBody>
      </p:sp>
      <p:sp>
        <p:nvSpPr>
          <p:cNvPr id="6" name="Rectangle 5"/>
          <p:cNvSpPr/>
          <p:nvPr/>
        </p:nvSpPr>
        <p:spPr>
          <a:xfrm>
            <a:off x="229353" y="1085259"/>
            <a:ext cx="2607365" cy="1754326"/>
          </a:xfrm>
          <a:prstGeom prst="rect">
            <a:avLst/>
          </a:prstGeom>
        </p:spPr>
        <p:txBody>
          <a:bodyPr wrap="square">
            <a:spAutoFit/>
          </a:bodyPr>
          <a:lstStyle/>
          <a:p>
            <a:r>
              <a:rPr lang="en-US" sz="3600" b="1" dirty="0" smtClean="0"/>
              <a:t>Unique Coverage Categories</a:t>
            </a:r>
            <a:endParaRPr lang="en-US" sz="3600" b="1" dirty="0"/>
          </a:p>
        </p:txBody>
      </p:sp>
      <p:pic>
        <p:nvPicPr>
          <p:cNvPr id="7" name="Picture 6" descr="Firstnet has five unique categories to include wilderness, rural, suburban, urban and dense urban." title="Five Unique Coverage Categories"/>
          <p:cNvPicPr/>
          <p:nvPr/>
        </p:nvPicPr>
        <p:blipFill rotWithShape="1">
          <a:blip r:embed="rId3" cstate="print">
            <a:extLst>
              <a:ext uri="{28A0092B-C50C-407E-A947-70E740481C1C}">
                <a14:useLocalDpi xmlns:a14="http://schemas.microsoft.com/office/drawing/2010/main"/>
              </a:ext>
            </a:extLst>
          </a:blip>
          <a:srcRect/>
          <a:stretch/>
        </p:blipFill>
        <p:spPr>
          <a:xfrm>
            <a:off x="3153639" y="1085259"/>
            <a:ext cx="8837470" cy="493210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97254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chemeClr val="tx1">
              <a:lumMod val="75000"/>
              <a:lumOff val="25000"/>
            </a:schemeClr>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Coverage Work</a:t>
            </a:r>
            <a:endParaRPr lang="en-US" sz="3600" dirty="0"/>
          </a:p>
        </p:txBody>
      </p:sp>
      <p:sp>
        <p:nvSpPr>
          <p:cNvPr id="6" name="Rectangle 5"/>
          <p:cNvSpPr/>
          <p:nvPr/>
        </p:nvSpPr>
        <p:spPr>
          <a:xfrm>
            <a:off x="229353" y="1085259"/>
            <a:ext cx="3230820" cy="3908762"/>
          </a:xfrm>
          <a:prstGeom prst="rect">
            <a:avLst/>
          </a:prstGeom>
        </p:spPr>
        <p:txBody>
          <a:bodyPr wrap="square">
            <a:spAutoFit/>
          </a:bodyPr>
          <a:lstStyle/>
          <a:p>
            <a:r>
              <a:rPr lang="en-US" sz="3600" b="1" dirty="0" smtClean="0"/>
              <a:t>Previous Work:</a:t>
            </a:r>
          </a:p>
          <a:p>
            <a:endParaRPr lang="en-US" sz="3600" b="1" dirty="0"/>
          </a:p>
          <a:p>
            <a:r>
              <a:rPr lang="en-US" sz="3600" b="1" dirty="0"/>
              <a:t>Broadband Consultation Prep </a:t>
            </a:r>
            <a:r>
              <a:rPr lang="en-US" sz="3600" b="1" dirty="0" smtClean="0"/>
              <a:t>Workshop</a:t>
            </a:r>
          </a:p>
          <a:p>
            <a:endParaRPr lang="en-US" sz="3600" b="1" dirty="0"/>
          </a:p>
          <a:p>
            <a:r>
              <a:rPr lang="en-US" sz="3200" dirty="0"/>
              <a:t>October 16, 2013</a:t>
            </a:r>
          </a:p>
        </p:txBody>
      </p:sp>
      <p:sp>
        <p:nvSpPr>
          <p:cNvPr id="9" name="Content Placeholder 2"/>
          <p:cNvSpPr>
            <a:spLocks noGrp="1"/>
          </p:cNvSpPr>
          <p:nvPr>
            <p:ph sz="half" idx="1"/>
          </p:nvPr>
        </p:nvSpPr>
        <p:spPr>
          <a:xfrm>
            <a:off x="3764973" y="2294801"/>
            <a:ext cx="5608988" cy="3792490"/>
          </a:xfrm>
          <a:effectLst>
            <a:outerShdw blurRad="50800" dist="381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ormAutofit fontScale="92500"/>
          </a:bodyPr>
          <a:lstStyle/>
          <a:p>
            <a:pPr>
              <a:buClr>
                <a:schemeClr val="bg1"/>
              </a:buClr>
              <a:buFont typeface="Arial" panose="020B0604020202020204" pitchFamily="34" charset="0"/>
              <a:buChar char="•"/>
            </a:pPr>
            <a:r>
              <a:rPr lang="en-US" sz="2400" b="1" dirty="0" smtClean="0">
                <a:solidFill>
                  <a:schemeClr val="tx1">
                    <a:lumMod val="75000"/>
                    <a:lumOff val="25000"/>
                  </a:schemeClr>
                </a:solidFill>
              </a:rPr>
              <a:t>Objective</a:t>
            </a:r>
            <a:r>
              <a:rPr lang="en-US" sz="2400" dirty="0" smtClean="0">
                <a:solidFill>
                  <a:schemeClr val="tx1">
                    <a:lumMod val="75000"/>
                    <a:lumOff val="25000"/>
                  </a:schemeClr>
                </a:solidFill>
              </a:rPr>
              <a:t>: help states with a starting point of data that can be considered when establishing coverage objectives for </a:t>
            </a:r>
            <a:r>
              <a:rPr lang="en-US" sz="2400" dirty="0" err="1" smtClean="0">
                <a:solidFill>
                  <a:schemeClr val="tx1">
                    <a:lumMod val="75000"/>
                    <a:lumOff val="25000"/>
                  </a:schemeClr>
                </a:solidFill>
              </a:rPr>
              <a:t>FirstNet</a:t>
            </a:r>
            <a:r>
              <a:rPr lang="en-US" sz="2400" dirty="0" smtClean="0">
                <a:solidFill>
                  <a:schemeClr val="tx1">
                    <a:lumMod val="75000"/>
                    <a:lumOff val="25000"/>
                  </a:schemeClr>
                </a:solidFill>
              </a:rPr>
              <a:t> </a:t>
            </a:r>
          </a:p>
          <a:p>
            <a:pPr>
              <a:buClr>
                <a:schemeClr val="bg1"/>
              </a:buClr>
              <a:buFont typeface="Arial" panose="020B0604020202020204" pitchFamily="34" charset="0"/>
              <a:buChar char="•"/>
            </a:pPr>
            <a:r>
              <a:rPr lang="en-US" sz="2400" dirty="0" smtClean="0">
                <a:solidFill>
                  <a:schemeClr val="tx1">
                    <a:lumMod val="75000"/>
                    <a:lumOff val="25000"/>
                  </a:schemeClr>
                </a:solidFill>
              </a:rPr>
              <a:t>OEC has gathered a variety of nationwide data from several sources to establish a baseline</a:t>
            </a:r>
          </a:p>
          <a:p>
            <a:pPr>
              <a:buClr>
                <a:schemeClr val="bg1"/>
              </a:buClr>
              <a:buFont typeface="Arial" panose="020B0604020202020204" pitchFamily="34" charset="0"/>
              <a:buChar char="•"/>
            </a:pPr>
            <a:r>
              <a:rPr lang="en-US" sz="2400" dirty="0" smtClean="0">
                <a:solidFill>
                  <a:schemeClr val="tx1">
                    <a:lumMod val="75000"/>
                    <a:lumOff val="25000"/>
                  </a:schemeClr>
                </a:solidFill>
              </a:rPr>
              <a:t>OEC has coordinated our baseline with </a:t>
            </a:r>
            <a:r>
              <a:rPr lang="en-US" sz="2400" dirty="0" err="1" smtClean="0">
                <a:solidFill>
                  <a:schemeClr val="tx1">
                    <a:lumMod val="75000"/>
                    <a:lumOff val="25000"/>
                  </a:schemeClr>
                </a:solidFill>
              </a:rPr>
              <a:t>FirstNet</a:t>
            </a:r>
            <a:r>
              <a:rPr lang="en-US" sz="2400" dirty="0" smtClean="0">
                <a:solidFill>
                  <a:schemeClr val="tx1">
                    <a:lumMod val="75000"/>
                    <a:lumOff val="25000"/>
                  </a:schemeClr>
                </a:solidFill>
              </a:rPr>
              <a:t> to ensure it’s a reasonable starting point</a:t>
            </a:r>
          </a:p>
          <a:p>
            <a:pPr>
              <a:buClr>
                <a:schemeClr val="bg1"/>
              </a:buClr>
              <a:buFont typeface="Arial" panose="020B0604020202020204" pitchFamily="34" charset="0"/>
              <a:buChar char="•"/>
            </a:pPr>
            <a:r>
              <a:rPr lang="en-US" sz="2400" dirty="0" smtClean="0">
                <a:solidFill>
                  <a:schemeClr val="tx1">
                    <a:lumMod val="75000"/>
                    <a:lumOff val="25000"/>
                  </a:schemeClr>
                </a:solidFill>
              </a:rPr>
              <a:t>States/Territories can then tailor it to unique Public Safety operational needs</a:t>
            </a:r>
          </a:p>
          <a:p>
            <a:pPr>
              <a:buClr>
                <a:schemeClr val="bg1"/>
              </a:buClr>
              <a:buFont typeface="Arial" panose="020B0604020202020204" pitchFamily="34" charset="0"/>
              <a:buChar char="•"/>
            </a:pPr>
            <a:endParaRPr lang="en-US" sz="1800" dirty="0"/>
          </a:p>
        </p:txBody>
      </p:sp>
      <p:pic>
        <p:nvPicPr>
          <p:cNvPr id="11" name="Picture 12" descr="http://forexmagnates.com/wp-content/uploads/2013/05/dh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04761" y="483081"/>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www.inewsnetwork.org/site/wp-content/uploads/2010/09/Census2010_logo.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616792" y="271561"/>
            <a:ext cx="892969" cy="9167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forestry.sfasu.edu/faculty/jstovall/silviculture/images/stories/arcgis.gif"/>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404861" y="1262161"/>
            <a:ext cx="1143000" cy="6343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ile:US population map.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890761" y="2557561"/>
            <a:ext cx="22860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9585961" y="3011784"/>
            <a:ext cx="2802800" cy="307777"/>
          </a:xfrm>
          <a:prstGeom prst="rect">
            <a:avLst/>
          </a:prstGeom>
          <a:noFill/>
        </p:spPr>
        <p:txBody>
          <a:bodyPr wrap="square" lIns="91440" tIns="45720" rIns="91440" bIns="45720">
            <a:spAutoFit/>
          </a:bodyPr>
          <a:lstStyle/>
          <a:p>
            <a:pPr algn="ctr"/>
            <a:r>
              <a:rPr lang="en-US" sz="1400" dirty="0" smtClean="0">
                <a:ln w="1905"/>
                <a:solidFill>
                  <a:srgbClr val="FF0000"/>
                </a:solidFill>
                <a:effectLst>
                  <a:innerShdw blurRad="69850" dist="43180" dir="5400000">
                    <a:srgbClr val="000000">
                      <a:alpha val="65000"/>
                    </a:srgbClr>
                  </a:innerShdw>
                </a:effectLst>
              </a:rPr>
              <a:t>Population Density</a:t>
            </a:r>
            <a:endParaRPr lang="en-US" sz="1400" dirty="0">
              <a:ln w="1905"/>
              <a:solidFill>
                <a:srgbClr val="FF0000"/>
              </a:solidFill>
              <a:effectLst>
                <a:innerShdw blurRad="69850" dist="43180" dir="5400000">
                  <a:srgbClr val="000000">
                    <a:alpha val="65000"/>
                  </a:srgbClr>
                </a:innerShdw>
              </a:effectLst>
            </a:endParaRPr>
          </a:p>
        </p:txBody>
      </p:sp>
      <p:pic>
        <p:nvPicPr>
          <p:cNvPr id="16" name="Picture 4" descr="http://upload.wikimedia.org/wikipedia/commons/thumb/f/f9/National_Highway_System.jpg/290px-National_Highway_System.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662161" y="576361"/>
            <a:ext cx="2286000" cy="171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2230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rgbClr val="C0000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PPP Possibilities</a:t>
            </a:r>
            <a:endParaRPr lang="en-US" sz="3600" dirty="0"/>
          </a:p>
        </p:txBody>
      </p:sp>
      <p:sp>
        <p:nvSpPr>
          <p:cNvPr id="9" name="Rectangle 8"/>
          <p:cNvSpPr/>
          <p:nvPr/>
        </p:nvSpPr>
        <p:spPr>
          <a:xfrm>
            <a:off x="477548" y="1359579"/>
            <a:ext cx="3230820" cy="1754326"/>
          </a:xfrm>
          <a:prstGeom prst="rect">
            <a:avLst/>
          </a:prstGeom>
        </p:spPr>
        <p:txBody>
          <a:bodyPr wrap="square">
            <a:spAutoFit/>
          </a:bodyPr>
          <a:lstStyle/>
          <a:p>
            <a:r>
              <a:rPr lang="en-US" sz="3600" b="1" dirty="0" smtClean="0"/>
              <a:t>Public Private Partnership Possibilities</a:t>
            </a:r>
            <a:endParaRPr lang="en-US" sz="3600" b="1" dirty="0"/>
          </a:p>
        </p:txBody>
      </p:sp>
      <p:graphicFrame>
        <p:nvGraphicFramePr>
          <p:cNvPr id="2" name="Diagram 1"/>
          <p:cNvGraphicFramePr/>
          <p:nvPr>
            <p:extLst>
              <p:ext uri="{D42A27DB-BD31-4B8C-83A1-F6EECF244321}">
                <p14:modId xmlns:p14="http://schemas.microsoft.com/office/powerpoint/2010/main" val="140543438"/>
              </p:ext>
            </p:extLst>
          </p:nvPr>
        </p:nvGraphicFramePr>
        <p:xfrm>
          <a:off x="4193177" y="0"/>
          <a:ext cx="7798525" cy="6021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05691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rgbClr val="C0000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PPP Possibilities</a:t>
            </a:r>
            <a:endParaRPr lang="en-US" sz="3600" dirty="0"/>
          </a:p>
        </p:txBody>
      </p:sp>
      <p:sp>
        <p:nvSpPr>
          <p:cNvPr id="9" name="Rectangle 8"/>
          <p:cNvSpPr/>
          <p:nvPr/>
        </p:nvSpPr>
        <p:spPr>
          <a:xfrm>
            <a:off x="477548" y="1359579"/>
            <a:ext cx="3230820" cy="2308324"/>
          </a:xfrm>
          <a:prstGeom prst="rect">
            <a:avLst/>
          </a:prstGeom>
        </p:spPr>
        <p:txBody>
          <a:bodyPr wrap="square">
            <a:spAutoFit/>
          </a:bodyPr>
          <a:lstStyle/>
          <a:p>
            <a:r>
              <a:rPr lang="en-US" sz="3600" b="1" dirty="0" smtClean="0"/>
              <a:t>Various Structures and Many potential partners…</a:t>
            </a:r>
            <a:endParaRPr lang="en-US" sz="3600" b="1" dirty="0"/>
          </a:p>
        </p:txBody>
      </p:sp>
      <p:graphicFrame>
        <p:nvGraphicFramePr>
          <p:cNvPr id="20" name="Diagram 1"/>
          <p:cNvGraphicFramePr/>
          <p:nvPr>
            <p:extLst>
              <p:ext uri="{D42A27DB-BD31-4B8C-83A1-F6EECF244321}">
                <p14:modId xmlns:p14="http://schemas.microsoft.com/office/powerpoint/2010/main" val="1955576527"/>
              </p:ext>
            </p:extLst>
          </p:nvPr>
        </p:nvGraphicFramePr>
        <p:xfrm>
          <a:off x="4903938" y="590715"/>
          <a:ext cx="6960781" cy="2338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ounded Rectangle 20"/>
          <p:cNvSpPr/>
          <p:nvPr/>
        </p:nvSpPr>
        <p:spPr>
          <a:xfrm>
            <a:off x="6255879" y="3099997"/>
            <a:ext cx="1222744" cy="552893"/>
          </a:xfrm>
          <a:prstGeom prst="roundRect">
            <a:avLst/>
          </a:prstGeom>
          <a:solidFill>
            <a:srgbClr val="303030">
              <a:lumMod val="25000"/>
              <a:lumOff val="75000"/>
            </a:srgbClr>
          </a:solidFill>
          <a:ln w="22225" cap="flat" cmpd="sng" algn="ctr">
            <a:solidFill>
              <a:srgbClr val="AD01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rPr>
              <a:t>Users</a:t>
            </a:r>
            <a:endParaRPr kumimoji="0" lang="en-US" sz="1600" b="0" i="0" u="none" strike="noStrike" kern="0" cap="none" spc="0" normalizeH="0" baseline="0" noProof="0" dirty="0" smtClean="0">
              <a:ln>
                <a:noFill/>
              </a:ln>
              <a:solidFill>
                <a:prstClr val="black"/>
              </a:solidFill>
              <a:effectLst/>
              <a:uLnTx/>
              <a:uFillTx/>
              <a:latin typeface="Times New Roman"/>
              <a:ea typeface="+mn-ea"/>
              <a:cs typeface="+mn-cs"/>
            </a:endParaRPr>
          </a:p>
        </p:txBody>
      </p:sp>
      <p:sp>
        <p:nvSpPr>
          <p:cNvPr id="22" name="Rounded Rectangle 21"/>
          <p:cNvSpPr/>
          <p:nvPr/>
        </p:nvSpPr>
        <p:spPr>
          <a:xfrm>
            <a:off x="5583370" y="4071103"/>
            <a:ext cx="1345018" cy="552893"/>
          </a:xfrm>
          <a:prstGeom prst="roundRect">
            <a:avLst/>
          </a:prstGeom>
          <a:solidFill>
            <a:srgbClr val="303030">
              <a:lumMod val="25000"/>
              <a:lumOff val="75000"/>
            </a:srgbClr>
          </a:solidFill>
          <a:ln w="22225" cap="flat" cmpd="sng" algn="ctr">
            <a:solidFill>
              <a:srgbClr val="AD01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rPr>
              <a:t>Deployment Contractors</a:t>
            </a:r>
            <a:endParaRPr kumimoji="0" lang="en-US" sz="1600" b="0" i="0" u="none" strike="noStrike" kern="0" cap="none" spc="0" normalizeH="0" baseline="0" noProof="0" dirty="0" smtClean="0">
              <a:ln>
                <a:noFill/>
              </a:ln>
              <a:solidFill>
                <a:prstClr val="black"/>
              </a:solidFill>
              <a:effectLst/>
              <a:uLnTx/>
              <a:uFillTx/>
              <a:latin typeface="Times New Roman"/>
              <a:ea typeface="+mn-ea"/>
              <a:cs typeface="+mn-cs"/>
            </a:endParaRPr>
          </a:p>
        </p:txBody>
      </p:sp>
      <p:sp>
        <p:nvSpPr>
          <p:cNvPr id="23" name="Rounded Rectangle 22"/>
          <p:cNvSpPr/>
          <p:nvPr/>
        </p:nvSpPr>
        <p:spPr>
          <a:xfrm>
            <a:off x="9641574" y="4071102"/>
            <a:ext cx="1222744" cy="552893"/>
          </a:xfrm>
          <a:prstGeom prst="roundRect">
            <a:avLst/>
          </a:prstGeom>
          <a:solidFill>
            <a:srgbClr val="303030">
              <a:lumMod val="25000"/>
              <a:lumOff val="75000"/>
            </a:srgbClr>
          </a:solidFill>
          <a:ln w="22225" cap="flat" cmpd="sng" algn="ctr">
            <a:solidFill>
              <a:srgbClr val="AD01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rPr>
              <a:t>OM&amp;R Contractors</a:t>
            </a:r>
            <a:endParaRPr kumimoji="0" lang="en-US" sz="1600" b="0" i="0" u="none" strike="noStrike" kern="0" cap="none" spc="0" normalizeH="0" baseline="0" noProof="0" dirty="0" smtClean="0">
              <a:ln>
                <a:noFill/>
              </a:ln>
              <a:solidFill>
                <a:prstClr val="black"/>
              </a:solidFill>
              <a:effectLst/>
              <a:uLnTx/>
              <a:uFillTx/>
              <a:latin typeface="Times New Roman"/>
              <a:ea typeface="+mn-ea"/>
              <a:cs typeface="+mn-cs"/>
            </a:endParaRPr>
          </a:p>
        </p:txBody>
      </p:sp>
      <p:sp>
        <p:nvSpPr>
          <p:cNvPr id="24" name="Rounded Rectangle 23"/>
          <p:cNvSpPr/>
          <p:nvPr/>
        </p:nvSpPr>
        <p:spPr>
          <a:xfrm>
            <a:off x="9096655" y="3099997"/>
            <a:ext cx="1222744" cy="552893"/>
          </a:xfrm>
          <a:prstGeom prst="roundRect">
            <a:avLst/>
          </a:prstGeom>
          <a:solidFill>
            <a:srgbClr val="303030">
              <a:lumMod val="25000"/>
              <a:lumOff val="75000"/>
            </a:srgbClr>
          </a:solidFill>
          <a:ln w="22225" cap="flat" cmpd="sng" algn="ctr">
            <a:solidFill>
              <a:srgbClr val="AD01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smtClean="0">
                <a:solidFill>
                  <a:prstClr val="black"/>
                </a:solidFill>
              </a:rPr>
              <a:t>States</a:t>
            </a:r>
            <a:endParaRPr kumimoji="0" lang="en-US" sz="1600" b="0" i="0" u="none" strike="noStrike" kern="0" cap="none" spc="0" normalizeH="0" baseline="0" noProof="0" dirty="0" smtClean="0">
              <a:ln>
                <a:noFill/>
              </a:ln>
              <a:solidFill>
                <a:prstClr val="black"/>
              </a:solidFill>
              <a:effectLst/>
              <a:uLnTx/>
              <a:uFillTx/>
              <a:latin typeface="Times New Roman"/>
              <a:ea typeface="+mn-ea"/>
              <a:cs typeface="+mn-cs"/>
            </a:endParaRPr>
          </a:p>
        </p:txBody>
      </p:sp>
      <p:sp>
        <p:nvSpPr>
          <p:cNvPr id="25" name="Rounded Rectangle 24"/>
          <p:cNvSpPr/>
          <p:nvPr/>
        </p:nvSpPr>
        <p:spPr>
          <a:xfrm>
            <a:off x="7673609" y="3652890"/>
            <a:ext cx="1222744" cy="552893"/>
          </a:xfrm>
          <a:prstGeom prst="roundRect">
            <a:avLst/>
          </a:prstGeom>
          <a:solidFill>
            <a:srgbClr val="303030">
              <a:lumMod val="75000"/>
              <a:lumOff val="25000"/>
            </a:srgbClr>
          </a:solidFill>
          <a:ln w="22225" cap="flat" cmpd="sng" algn="ctr">
            <a:solidFill>
              <a:srgbClr val="AD01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prstClr val="white"/>
                </a:solidFill>
              </a:rPr>
              <a:t>PPP Entity</a:t>
            </a:r>
            <a:endParaRPr kumimoji="0" lang="en-US" sz="1600" b="0" i="0" u="none" strike="noStrike" kern="0" cap="none" spc="0" normalizeH="0" baseline="0" noProof="0" dirty="0" smtClean="0">
              <a:ln>
                <a:noFill/>
              </a:ln>
              <a:solidFill>
                <a:prstClr val="white"/>
              </a:solidFill>
              <a:effectLst/>
              <a:uLnTx/>
              <a:uFillTx/>
              <a:latin typeface="Times New Roman"/>
              <a:ea typeface="+mn-ea"/>
              <a:cs typeface="+mn-cs"/>
            </a:endParaRPr>
          </a:p>
        </p:txBody>
      </p:sp>
      <p:sp>
        <p:nvSpPr>
          <p:cNvPr id="26" name="Rounded Rectangle 25"/>
          <p:cNvSpPr/>
          <p:nvPr/>
        </p:nvSpPr>
        <p:spPr>
          <a:xfrm>
            <a:off x="7673609" y="4470785"/>
            <a:ext cx="1222744" cy="552893"/>
          </a:xfrm>
          <a:prstGeom prst="roundRect">
            <a:avLst/>
          </a:prstGeom>
          <a:solidFill>
            <a:srgbClr val="303030">
              <a:lumMod val="25000"/>
              <a:lumOff val="75000"/>
            </a:srgbClr>
          </a:solidFill>
          <a:ln w="22225" cap="flat" cmpd="sng" algn="ctr">
            <a:solidFill>
              <a:srgbClr val="AD0101">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rPr>
              <a:t>Private Investors</a:t>
            </a:r>
            <a:endParaRPr kumimoji="0" lang="en-US" sz="1600" b="0" i="0" u="none" strike="noStrike" kern="0" cap="none" spc="0" normalizeH="0" baseline="0" noProof="0" dirty="0" smtClean="0">
              <a:ln>
                <a:noFill/>
              </a:ln>
              <a:solidFill>
                <a:prstClr val="black"/>
              </a:solidFill>
              <a:effectLst/>
              <a:uLnTx/>
              <a:uFillTx/>
              <a:latin typeface="Times New Roman"/>
              <a:ea typeface="+mn-ea"/>
              <a:cs typeface="+mn-cs"/>
            </a:endParaRPr>
          </a:p>
        </p:txBody>
      </p:sp>
      <p:cxnSp>
        <p:nvCxnSpPr>
          <p:cNvPr id="27" name="Straight Connector 26"/>
          <p:cNvCxnSpPr>
            <a:stCxn id="21" idx="3"/>
            <a:endCxn id="25" idx="0"/>
          </p:cNvCxnSpPr>
          <p:nvPr/>
        </p:nvCxnSpPr>
        <p:spPr>
          <a:xfrm>
            <a:off x="7478623" y="3376444"/>
            <a:ext cx="806358" cy="276446"/>
          </a:xfrm>
          <a:prstGeom prst="line">
            <a:avLst/>
          </a:prstGeom>
          <a:noFill/>
          <a:ln w="34925" cap="flat" cmpd="sng" algn="ctr">
            <a:solidFill>
              <a:srgbClr val="730E00"/>
            </a:solidFill>
            <a:prstDash val="solid"/>
          </a:ln>
          <a:effectLst>
            <a:outerShdw blurRad="38100" dist="38100" dir="5400000" rotWithShape="0">
              <a:srgbClr val="000000">
                <a:alpha val="35000"/>
              </a:srgbClr>
            </a:outerShdw>
          </a:effectLst>
        </p:spPr>
      </p:cxnSp>
      <p:cxnSp>
        <p:nvCxnSpPr>
          <p:cNvPr id="28" name="Straight Connector 27"/>
          <p:cNvCxnSpPr>
            <a:stCxn id="24" idx="1"/>
            <a:endCxn id="25" idx="0"/>
          </p:cNvCxnSpPr>
          <p:nvPr/>
        </p:nvCxnSpPr>
        <p:spPr>
          <a:xfrm flipH="1">
            <a:off x="8284981" y="3376444"/>
            <a:ext cx="811674" cy="276446"/>
          </a:xfrm>
          <a:prstGeom prst="line">
            <a:avLst/>
          </a:prstGeom>
          <a:noFill/>
          <a:ln w="34925" cap="flat" cmpd="sng" algn="ctr">
            <a:solidFill>
              <a:srgbClr val="730E00"/>
            </a:solidFill>
            <a:prstDash val="solid"/>
          </a:ln>
          <a:effectLst>
            <a:outerShdw blurRad="38100" dist="38100" dir="5400000" rotWithShape="0">
              <a:srgbClr val="000000">
                <a:alpha val="35000"/>
              </a:srgbClr>
            </a:outerShdw>
          </a:effectLst>
        </p:spPr>
      </p:cxnSp>
      <p:cxnSp>
        <p:nvCxnSpPr>
          <p:cNvPr id="29" name="Straight Connector 28"/>
          <p:cNvCxnSpPr>
            <a:stCxn id="23" idx="1"/>
            <a:endCxn id="25" idx="3"/>
          </p:cNvCxnSpPr>
          <p:nvPr/>
        </p:nvCxnSpPr>
        <p:spPr>
          <a:xfrm flipH="1" flipV="1">
            <a:off x="8896353" y="3929337"/>
            <a:ext cx="745221" cy="418212"/>
          </a:xfrm>
          <a:prstGeom prst="line">
            <a:avLst/>
          </a:prstGeom>
          <a:noFill/>
          <a:ln w="34925" cap="flat" cmpd="sng" algn="ctr">
            <a:solidFill>
              <a:srgbClr val="730E00"/>
            </a:solidFill>
            <a:prstDash val="solid"/>
          </a:ln>
          <a:effectLst>
            <a:outerShdw blurRad="38100" dist="38100" dir="5400000" rotWithShape="0">
              <a:srgbClr val="000000">
                <a:alpha val="35000"/>
              </a:srgbClr>
            </a:outerShdw>
          </a:effectLst>
        </p:spPr>
      </p:cxnSp>
      <p:cxnSp>
        <p:nvCxnSpPr>
          <p:cNvPr id="30" name="Straight Connector 29"/>
          <p:cNvCxnSpPr>
            <a:stCxn id="25" idx="1"/>
            <a:endCxn id="22" idx="3"/>
          </p:cNvCxnSpPr>
          <p:nvPr/>
        </p:nvCxnSpPr>
        <p:spPr>
          <a:xfrm flipH="1">
            <a:off x="6928388" y="3929337"/>
            <a:ext cx="745221" cy="418213"/>
          </a:xfrm>
          <a:prstGeom prst="line">
            <a:avLst/>
          </a:prstGeom>
          <a:noFill/>
          <a:ln w="34925" cap="flat" cmpd="sng" algn="ctr">
            <a:solidFill>
              <a:srgbClr val="730E00"/>
            </a:solidFill>
            <a:prstDash val="solid"/>
          </a:ln>
          <a:effectLst>
            <a:outerShdw blurRad="38100" dist="38100" dir="5400000" rotWithShape="0">
              <a:srgbClr val="000000">
                <a:alpha val="35000"/>
              </a:srgbClr>
            </a:outerShdw>
          </a:effectLst>
        </p:spPr>
      </p:cxnSp>
      <p:cxnSp>
        <p:nvCxnSpPr>
          <p:cNvPr id="31" name="Straight Connector 30"/>
          <p:cNvCxnSpPr>
            <a:stCxn id="25" idx="2"/>
            <a:endCxn id="26" idx="0"/>
          </p:cNvCxnSpPr>
          <p:nvPr/>
        </p:nvCxnSpPr>
        <p:spPr>
          <a:xfrm>
            <a:off x="8284981" y="4205783"/>
            <a:ext cx="0" cy="265002"/>
          </a:xfrm>
          <a:prstGeom prst="line">
            <a:avLst/>
          </a:prstGeom>
          <a:noFill/>
          <a:ln w="34925" cap="flat" cmpd="sng" algn="ctr">
            <a:solidFill>
              <a:srgbClr val="730E00"/>
            </a:solidFill>
            <a:prstDash val="solid"/>
          </a:ln>
          <a:effectLst>
            <a:outerShdw blurRad="38100" dist="38100" dir="5400000" rotWithShape="0">
              <a:srgbClr val="000000">
                <a:alpha val="35000"/>
              </a:srgbClr>
            </a:outerShdw>
          </a:effectLst>
        </p:spPr>
      </p:cxnSp>
    </p:spTree>
    <p:extLst>
      <p:ext uri="{BB962C8B-B14F-4D97-AF65-F5344CB8AC3E}">
        <p14:creationId xmlns:p14="http://schemas.microsoft.com/office/powerpoint/2010/main" val="27289864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rgbClr val="C0000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PPP Possibilities</a:t>
            </a:r>
            <a:endParaRPr lang="en-US" sz="3600" dirty="0"/>
          </a:p>
        </p:txBody>
      </p:sp>
      <p:graphicFrame>
        <p:nvGraphicFramePr>
          <p:cNvPr id="8" name="Diagram 5"/>
          <p:cNvGraphicFramePr/>
          <p:nvPr>
            <p:extLst>
              <p:ext uri="{D42A27DB-BD31-4B8C-83A1-F6EECF244321}">
                <p14:modId xmlns:p14="http://schemas.microsoft.com/office/powerpoint/2010/main" val="2456460938"/>
              </p:ext>
            </p:extLst>
          </p:nvPr>
        </p:nvGraphicFramePr>
        <p:xfrm>
          <a:off x="2417197" y="-106893"/>
          <a:ext cx="9976438" cy="6428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a:off x="477548" y="1359579"/>
            <a:ext cx="3230820" cy="646331"/>
          </a:xfrm>
          <a:prstGeom prst="rect">
            <a:avLst/>
          </a:prstGeom>
        </p:spPr>
        <p:txBody>
          <a:bodyPr wrap="square">
            <a:spAutoFit/>
          </a:bodyPr>
          <a:lstStyle/>
          <a:p>
            <a:r>
              <a:rPr lang="en-US" sz="3600" b="1" dirty="0" smtClean="0"/>
              <a:t>3 Major Issues</a:t>
            </a:r>
            <a:endParaRPr lang="en-US" sz="3600" b="1" dirty="0"/>
          </a:p>
        </p:txBody>
      </p:sp>
    </p:spTree>
    <p:extLst>
      <p:ext uri="{BB962C8B-B14F-4D97-AF65-F5344CB8AC3E}">
        <p14:creationId xmlns:p14="http://schemas.microsoft.com/office/powerpoint/2010/main" val="31641086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rgbClr val="C0000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PPP Possibilities</a:t>
            </a:r>
            <a:endParaRPr lang="en-US" sz="3600" dirty="0"/>
          </a:p>
        </p:txBody>
      </p:sp>
      <p:sp>
        <p:nvSpPr>
          <p:cNvPr id="9" name="Rectangle 8"/>
          <p:cNvSpPr/>
          <p:nvPr/>
        </p:nvSpPr>
        <p:spPr>
          <a:xfrm>
            <a:off x="477548" y="1359579"/>
            <a:ext cx="3230820" cy="1200329"/>
          </a:xfrm>
          <a:prstGeom prst="rect">
            <a:avLst/>
          </a:prstGeom>
        </p:spPr>
        <p:txBody>
          <a:bodyPr wrap="square">
            <a:spAutoFit/>
          </a:bodyPr>
          <a:lstStyle/>
          <a:p>
            <a:r>
              <a:rPr lang="en-US" sz="3600" b="1" dirty="0" smtClean="0"/>
              <a:t>Upfront Investment</a:t>
            </a:r>
            <a:endParaRPr lang="en-US" sz="3600" b="1" dirty="0"/>
          </a:p>
        </p:txBody>
      </p:sp>
      <p:graphicFrame>
        <p:nvGraphicFramePr>
          <p:cNvPr id="6" name="Diagram 5"/>
          <p:cNvGraphicFramePr/>
          <p:nvPr>
            <p:extLst>
              <p:ext uri="{D42A27DB-BD31-4B8C-83A1-F6EECF244321}">
                <p14:modId xmlns:p14="http://schemas.microsoft.com/office/powerpoint/2010/main" val="1961126810"/>
              </p:ext>
            </p:extLst>
          </p:nvPr>
        </p:nvGraphicFramePr>
        <p:xfrm>
          <a:off x="2727297" y="640322"/>
          <a:ext cx="9132889" cy="5673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25260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rgbClr val="C0000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PPP Possibilities</a:t>
            </a:r>
            <a:endParaRPr lang="en-US" sz="3600" dirty="0"/>
          </a:p>
        </p:txBody>
      </p:sp>
      <p:sp>
        <p:nvSpPr>
          <p:cNvPr id="9" name="Rectangle 8"/>
          <p:cNvSpPr/>
          <p:nvPr/>
        </p:nvSpPr>
        <p:spPr>
          <a:xfrm>
            <a:off x="137160" y="1359579"/>
            <a:ext cx="3571208" cy="646331"/>
          </a:xfrm>
          <a:prstGeom prst="rect">
            <a:avLst/>
          </a:prstGeom>
        </p:spPr>
        <p:txBody>
          <a:bodyPr wrap="square">
            <a:spAutoFit/>
          </a:bodyPr>
          <a:lstStyle/>
          <a:p>
            <a:r>
              <a:rPr lang="en-US" sz="3600" b="1" dirty="0" smtClean="0"/>
              <a:t>Ongoing Revenue</a:t>
            </a:r>
            <a:endParaRPr lang="en-US" sz="3600" b="1" dirty="0"/>
          </a:p>
        </p:txBody>
      </p:sp>
      <p:graphicFrame>
        <p:nvGraphicFramePr>
          <p:cNvPr id="16" name="Diagram 4"/>
          <p:cNvGraphicFramePr/>
          <p:nvPr>
            <p:extLst>
              <p:ext uri="{D42A27DB-BD31-4B8C-83A1-F6EECF244321}">
                <p14:modId xmlns:p14="http://schemas.microsoft.com/office/powerpoint/2010/main" val="349215136"/>
              </p:ext>
            </p:extLst>
          </p:nvPr>
        </p:nvGraphicFramePr>
        <p:xfrm>
          <a:off x="6506594" y="1280563"/>
          <a:ext cx="4831644" cy="1975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p:cNvSpPr txBox="1"/>
          <p:nvPr/>
        </p:nvSpPr>
        <p:spPr>
          <a:xfrm>
            <a:off x="6721079" y="467762"/>
            <a:ext cx="5192892" cy="523220"/>
          </a:xfrm>
          <a:prstGeom prst="rect">
            <a:avLst/>
          </a:prstGeom>
          <a:noFill/>
        </p:spPr>
        <p:txBody>
          <a:bodyPr wrap="square" rtlCol="0">
            <a:spAutoFit/>
          </a:bodyPr>
          <a:lstStyle/>
          <a:p>
            <a:r>
              <a:rPr lang="en-US" sz="2800" dirty="0" smtClean="0">
                <a:latin typeface="Arial" pitchFamily="34" charset="0"/>
                <a:cs typeface="Arial" pitchFamily="34" charset="0"/>
              </a:rPr>
              <a:t>PS Subscriber Monthly  Fees</a:t>
            </a:r>
            <a:endParaRPr lang="en-US" sz="2800" dirty="0">
              <a:latin typeface="Arial" pitchFamily="34" charset="0"/>
              <a:cs typeface="Arial" pitchFamily="34" charset="0"/>
            </a:endParaRPr>
          </a:p>
        </p:txBody>
      </p:sp>
      <p:sp>
        <p:nvSpPr>
          <p:cNvPr id="18" name="Rectangle 2"/>
          <p:cNvSpPr>
            <a:spLocks noChangeArrowheads="1"/>
          </p:cNvSpPr>
          <p:nvPr/>
        </p:nvSpPr>
        <p:spPr bwMode="auto">
          <a:xfrm>
            <a:off x="4217338" y="4448297"/>
            <a:ext cx="4626215"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2000" dirty="0">
                <a:latin typeface="Arial" pitchFamily="34" charset="0"/>
                <a:ea typeface="Calibri" pitchFamily="34" charset="0"/>
                <a:cs typeface="Arial" pitchFamily="34" charset="0"/>
              </a:rPr>
              <a:t>Identify the maximum subscriber fee level(s) that will drive—or at least not harm—adoption of the network by primary and secondary users?</a:t>
            </a:r>
            <a:endParaRPr lang="en-US" sz="2800" dirty="0" smtClean="0">
              <a:latin typeface="Arial" pitchFamily="34" charset="0"/>
              <a:cs typeface="Arial" pitchFamily="34" charset="0"/>
            </a:endParaRPr>
          </a:p>
        </p:txBody>
      </p:sp>
      <p:sp>
        <p:nvSpPr>
          <p:cNvPr id="19" name="Rectangle 18"/>
          <p:cNvSpPr/>
          <p:nvPr/>
        </p:nvSpPr>
        <p:spPr>
          <a:xfrm>
            <a:off x="3586774" y="3477570"/>
            <a:ext cx="3493264" cy="923330"/>
          </a:xfrm>
          <a:prstGeom prst="rect">
            <a:avLst/>
          </a:prstGeom>
        </p:spPr>
        <p:txBody>
          <a:bodyPr wrap="none">
            <a:spAutoFit/>
          </a:bodyPr>
          <a:lstStyle/>
          <a:p>
            <a:r>
              <a:rPr lang="en-US" sz="5400" dirty="0">
                <a:ln w="10160">
                  <a:solidFill>
                    <a:srgbClr val="E84C22"/>
                  </a:solidFill>
                  <a:prstDash val="solid"/>
                </a:ln>
                <a:solidFill>
                  <a:srgbClr val="E84C22"/>
                </a:solidFill>
                <a:effectLst>
                  <a:outerShdw blurRad="38100" dist="32000" dir="5400000" algn="tl">
                    <a:srgbClr val="000000">
                      <a:alpha val="30000"/>
                    </a:srgbClr>
                  </a:outerShdw>
                </a:effectLst>
                <a:latin typeface="Arial" pitchFamily="34" charset="0"/>
                <a:ea typeface="Calibri" pitchFamily="34" charset="0"/>
                <a:cs typeface="Arial" pitchFamily="34" charset="0"/>
              </a:rPr>
              <a:t>Challenge:</a:t>
            </a:r>
            <a:endParaRPr lang="en-US" sz="5400" dirty="0">
              <a:ln w="10160">
                <a:solidFill>
                  <a:srgbClr val="E84C22"/>
                </a:solidFill>
                <a:prstDash val="solid"/>
              </a:ln>
              <a:solidFill>
                <a:srgbClr val="FFFFFF"/>
              </a:solidFill>
              <a:effectLst>
                <a:outerShdw blurRad="38100" dist="32000" dir="5400000" algn="tl">
                  <a:srgbClr val="000000">
                    <a:alpha val="30000"/>
                  </a:srgbClr>
                </a:outerShdw>
              </a:effectLst>
              <a:latin typeface="Segoe UI"/>
            </a:endParaRPr>
          </a:p>
        </p:txBody>
      </p:sp>
    </p:spTree>
    <p:extLst>
      <p:ext uri="{BB962C8B-B14F-4D97-AF65-F5344CB8AC3E}">
        <p14:creationId xmlns:p14="http://schemas.microsoft.com/office/powerpoint/2010/main" val="38216944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rgbClr val="C0000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PPP Possibilities</a:t>
            </a:r>
            <a:endParaRPr lang="en-US" sz="3600" dirty="0"/>
          </a:p>
        </p:txBody>
      </p:sp>
      <p:sp>
        <p:nvSpPr>
          <p:cNvPr id="9" name="Rectangle 8"/>
          <p:cNvSpPr/>
          <p:nvPr/>
        </p:nvSpPr>
        <p:spPr>
          <a:xfrm>
            <a:off x="137160" y="1359579"/>
            <a:ext cx="3571208" cy="1200329"/>
          </a:xfrm>
          <a:prstGeom prst="rect">
            <a:avLst/>
          </a:prstGeom>
        </p:spPr>
        <p:txBody>
          <a:bodyPr wrap="square">
            <a:spAutoFit/>
          </a:bodyPr>
          <a:lstStyle/>
          <a:p>
            <a:r>
              <a:rPr lang="en-US" sz="3600" b="1" dirty="0" smtClean="0"/>
              <a:t>Ownership Possibilities</a:t>
            </a:r>
            <a:endParaRPr lang="en-US" sz="3600" b="1" dirty="0"/>
          </a:p>
        </p:txBody>
      </p:sp>
      <p:graphicFrame>
        <p:nvGraphicFramePr>
          <p:cNvPr id="14" name="Diagram 10"/>
          <p:cNvGraphicFramePr/>
          <p:nvPr>
            <p:extLst>
              <p:ext uri="{D42A27DB-BD31-4B8C-83A1-F6EECF244321}">
                <p14:modId xmlns:p14="http://schemas.microsoft.com/office/powerpoint/2010/main" val="2548073842"/>
              </p:ext>
            </p:extLst>
          </p:nvPr>
        </p:nvGraphicFramePr>
        <p:xfrm>
          <a:off x="4874759" y="407103"/>
          <a:ext cx="6764110" cy="2887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2"/>
          <p:cNvSpPr>
            <a:spLocks noChangeArrowheads="1"/>
          </p:cNvSpPr>
          <p:nvPr/>
        </p:nvSpPr>
        <p:spPr bwMode="auto">
          <a:xfrm>
            <a:off x="6137440" y="4393508"/>
            <a:ext cx="4346221"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2000" dirty="0">
                <a:latin typeface="Arial" pitchFamily="34" charset="0"/>
                <a:cs typeface="Arial" pitchFamily="34" charset="0"/>
              </a:rPr>
              <a:t>Ownership is an asset for investors; depending on the option selected, </a:t>
            </a:r>
            <a:r>
              <a:rPr lang="en-US" sz="2000" dirty="0" smtClean="0">
                <a:latin typeface="Arial" pitchFamily="34" charset="0"/>
                <a:cs typeface="Arial" pitchFamily="34" charset="0"/>
              </a:rPr>
              <a:t>Maryland </a:t>
            </a:r>
            <a:r>
              <a:rPr lang="en-US" sz="2000" dirty="0">
                <a:latin typeface="Arial" pitchFamily="34" charset="0"/>
                <a:cs typeface="Arial" pitchFamily="34" charset="0"/>
              </a:rPr>
              <a:t>could own some or all of the network </a:t>
            </a:r>
            <a:r>
              <a:rPr lang="en-US" sz="2000" dirty="0" smtClean="0">
                <a:latin typeface="Arial" pitchFamily="34" charset="0"/>
                <a:cs typeface="Arial" pitchFamily="34" charset="0"/>
              </a:rPr>
              <a:t>assets.</a:t>
            </a:r>
            <a:endParaRPr lang="en-US" sz="2800" dirty="0">
              <a:latin typeface="Arial" pitchFamily="34" charset="0"/>
              <a:cs typeface="Arial" pitchFamily="34" charset="0"/>
            </a:endParaRPr>
          </a:p>
        </p:txBody>
      </p:sp>
      <p:sp>
        <p:nvSpPr>
          <p:cNvPr id="20" name="Rectangle 19"/>
          <p:cNvSpPr/>
          <p:nvPr/>
        </p:nvSpPr>
        <p:spPr>
          <a:xfrm>
            <a:off x="6737044" y="3470178"/>
            <a:ext cx="3147015" cy="923330"/>
          </a:xfrm>
          <a:prstGeom prst="rect">
            <a:avLst/>
          </a:prstGeom>
        </p:spPr>
        <p:txBody>
          <a:bodyPr wrap="none">
            <a:spAutoFit/>
          </a:bodyPr>
          <a:lstStyle/>
          <a:p>
            <a:pPr algn="ctr"/>
            <a:r>
              <a:rPr lang="en-US" sz="5400" dirty="0">
                <a:ln w="10160">
                  <a:solidFill>
                    <a:srgbClr val="E84C22"/>
                  </a:solidFill>
                  <a:prstDash val="solid"/>
                </a:ln>
                <a:solidFill>
                  <a:srgbClr val="E84C22"/>
                </a:solidFill>
                <a:effectLst>
                  <a:outerShdw blurRad="38100" dist="32000" dir="5400000" algn="tl">
                    <a:srgbClr val="000000">
                      <a:alpha val="30000"/>
                    </a:srgbClr>
                  </a:outerShdw>
                </a:effectLst>
                <a:latin typeface="Arial" pitchFamily="34" charset="0"/>
                <a:ea typeface="Calibri" pitchFamily="34" charset="0"/>
                <a:cs typeface="Arial" pitchFamily="34" charset="0"/>
              </a:rPr>
              <a:t>Question:</a:t>
            </a:r>
            <a:endParaRPr lang="en-US" sz="5400" dirty="0">
              <a:ln w="10160">
                <a:solidFill>
                  <a:srgbClr val="E84C22"/>
                </a:solidFill>
                <a:prstDash val="solid"/>
              </a:ln>
              <a:solidFill>
                <a:srgbClr val="FFFFFF"/>
              </a:solidFill>
              <a:effectLst>
                <a:outerShdw blurRad="38100" dist="32000" dir="5400000" algn="tl">
                  <a:srgbClr val="000000">
                    <a:alpha val="30000"/>
                  </a:srgbClr>
                </a:outerShdw>
              </a:effectLst>
              <a:latin typeface="Segoe UI"/>
            </a:endParaRPr>
          </a:p>
        </p:txBody>
      </p:sp>
    </p:spTree>
    <p:extLst>
      <p:ext uri="{BB962C8B-B14F-4D97-AF65-F5344CB8AC3E}">
        <p14:creationId xmlns:p14="http://schemas.microsoft.com/office/powerpoint/2010/main" val="17488934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372"/>
            <a:ext cx="3972129" cy="778213"/>
          </a:xfrm>
          <a:prstGeom prst="rect">
            <a:avLst/>
          </a:prstGeom>
          <a:solidFill>
            <a:srgbClr val="C00000"/>
          </a:solidFill>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PPP Possibilities</a:t>
            </a:r>
            <a:endParaRPr lang="en-US" sz="3600" dirty="0"/>
          </a:p>
        </p:txBody>
      </p:sp>
      <p:sp>
        <p:nvSpPr>
          <p:cNvPr id="9" name="Rectangle 8"/>
          <p:cNvSpPr/>
          <p:nvPr/>
        </p:nvSpPr>
        <p:spPr>
          <a:xfrm>
            <a:off x="137160" y="1359579"/>
            <a:ext cx="2899954" cy="2308324"/>
          </a:xfrm>
          <a:prstGeom prst="rect">
            <a:avLst/>
          </a:prstGeom>
        </p:spPr>
        <p:txBody>
          <a:bodyPr wrap="square">
            <a:spAutoFit/>
          </a:bodyPr>
          <a:lstStyle/>
          <a:p>
            <a:r>
              <a:rPr lang="en-US" sz="3600" b="1" dirty="0" smtClean="0"/>
              <a:t>Key Public Private Partnership Takeaways</a:t>
            </a:r>
            <a:endParaRPr lang="en-US" sz="3600" b="1" dirty="0"/>
          </a:p>
        </p:txBody>
      </p:sp>
      <p:graphicFrame>
        <p:nvGraphicFramePr>
          <p:cNvPr id="8" name="Diagram 7"/>
          <p:cNvGraphicFramePr/>
          <p:nvPr>
            <p:extLst>
              <p:ext uri="{D42A27DB-BD31-4B8C-83A1-F6EECF244321}">
                <p14:modId xmlns:p14="http://schemas.microsoft.com/office/powerpoint/2010/main" val="2265130579"/>
              </p:ext>
            </p:extLst>
          </p:nvPr>
        </p:nvGraphicFramePr>
        <p:xfrm>
          <a:off x="3905340" y="1209458"/>
          <a:ext cx="7867546" cy="406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11877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803" y="6723"/>
            <a:ext cx="12159750" cy="1606925"/>
          </a:xfrm>
          <a:prstGeom prst="rect">
            <a:avLst/>
          </a:prstGeom>
        </p:spPr>
      </p:pic>
      <p:sp>
        <p:nvSpPr>
          <p:cNvPr id="4" name="Rectangle 3"/>
          <p:cNvSpPr/>
          <p:nvPr/>
        </p:nvSpPr>
        <p:spPr>
          <a:xfrm>
            <a:off x="2407024" y="2153814"/>
            <a:ext cx="7799294" cy="3385542"/>
          </a:xfrm>
          <a:prstGeom prst="rect">
            <a:avLst/>
          </a:prstGeom>
        </p:spPr>
        <p:txBody>
          <a:bodyPr wrap="square">
            <a:spAutoFit/>
          </a:bodyPr>
          <a:lstStyle/>
          <a:p>
            <a:pPr algn="ctr"/>
            <a:r>
              <a:rPr lang="en-US" sz="2800" b="1" dirty="0">
                <a:latin typeface="Segoe UI" panose="020B0502040204020203" pitchFamily="34" charset="0"/>
                <a:cs typeface="Segoe UI" panose="020B0502040204020203" pitchFamily="34" charset="0"/>
              </a:rPr>
              <a:t>Prepared by Maryland Interoperability Team.</a:t>
            </a:r>
          </a:p>
          <a:p>
            <a:pPr algn="ctr"/>
            <a:endParaRPr lang="en-US" sz="2800" dirty="0">
              <a:latin typeface="Segoe UI" panose="020B0502040204020203" pitchFamily="34" charset="0"/>
              <a:cs typeface="Segoe UI" panose="020B0502040204020203" pitchFamily="34" charset="0"/>
            </a:endParaRPr>
          </a:p>
          <a:p>
            <a:pPr algn="ctr"/>
            <a:r>
              <a:rPr lang="en-US" sz="2800" dirty="0">
                <a:latin typeface="Segoe UI" panose="020B0502040204020203" pitchFamily="34" charset="0"/>
                <a:cs typeface="Segoe UI" panose="020B0502040204020203" pitchFamily="34" charset="0"/>
                <a:hlinkClick r:id="rId3"/>
              </a:rPr>
              <a:t>info@mdinterop.onmicrosoft.com</a:t>
            </a:r>
            <a:endParaRPr lang="en-US" sz="2800" dirty="0">
              <a:latin typeface="Segoe UI" panose="020B0502040204020203" pitchFamily="34" charset="0"/>
              <a:cs typeface="Segoe UI" panose="020B0502040204020203" pitchFamily="34" charset="0"/>
            </a:endParaRPr>
          </a:p>
          <a:p>
            <a:pPr algn="ctr"/>
            <a:endParaRPr lang="en-US" sz="2800" dirty="0">
              <a:latin typeface="Segoe UI" panose="020B0502040204020203" pitchFamily="34" charset="0"/>
              <a:cs typeface="Segoe UI" panose="020B0502040204020203" pitchFamily="34" charset="0"/>
            </a:endParaRPr>
          </a:p>
          <a:p>
            <a:pPr algn="ctr"/>
            <a:r>
              <a:rPr lang="en-US" sz="2800" dirty="0">
                <a:latin typeface="Segoe UI" panose="020B0502040204020203" pitchFamily="34" charset="0"/>
                <a:cs typeface="Segoe UI" panose="020B0502040204020203" pitchFamily="34" charset="0"/>
                <a:hlinkClick r:id="rId4"/>
              </a:rPr>
              <a:t>https://mdinterop-public.sharepoint.com/</a:t>
            </a:r>
            <a:endParaRPr lang="en-US" sz="2800" dirty="0">
              <a:latin typeface="Segoe UI" panose="020B0502040204020203" pitchFamily="34" charset="0"/>
              <a:cs typeface="Segoe UI" panose="020B0502040204020203" pitchFamily="34" charset="0"/>
            </a:endParaRPr>
          </a:p>
          <a:p>
            <a:pPr algn="ctr"/>
            <a:endParaRPr lang="en-US" sz="2800" dirty="0">
              <a:latin typeface="Segoe UI" panose="020B0502040204020203" pitchFamily="34" charset="0"/>
              <a:cs typeface="Segoe UI" panose="020B0502040204020203" pitchFamily="34" charset="0"/>
            </a:endParaRPr>
          </a:p>
          <a:p>
            <a:pPr algn="ctr"/>
            <a:r>
              <a:rPr lang="en-US" sz="2800" dirty="0">
                <a:latin typeface="Segoe UI" panose="020B0502040204020203" pitchFamily="34" charset="0"/>
                <a:cs typeface="Segoe UI" panose="020B0502040204020203" pitchFamily="34" charset="0"/>
              </a:rPr>
              <a:t>Twitter: </a:t>
            </a:r>
            <a:r>
              <a:rPr lang="en-US" sz="2800" dirty="0">
                <a:latin typeface="Segoe UI" panose="020B0502040204020203" pitchFamily="34" charset="0"/>
                <a:cs typeface="Segoe UI" panose="020B0502040204020203" pitchFamily="34" charset="0"/>
                <a:hlinkClick r:id="rId5"/>
              </a:rPr>
              <a:t>@</a:t>
            </a:r>
            <a:r>
              <a:rPr lang="en-US" sz="2800" dirty="0" err="1">
                <a:latin typeface="Segoe UI" panose="020B0502040204020203" pitchFamily="34" charset="0"/>
                <a:cs typeface="Segoe UI" panose="020B0502040204020203" pitchFamily="34" charset="0"/>
                <a:hlinkClick r:id="rId5"/>
              </a:rPr>
              <a:t>MDInterOp</a:t>
            </a:r>
            <a:endParaRPr lang="en-US" sz="2800" dirty="0">
              <a:latin typeface="Segoe UI" panose="020B0502040204020203" pitchFamily="34" charset="0"/>
              <a:cs typeface="Segoe UI" panose="020B0502040204020203" pitchFamily="34" charset="0"/>
            </a:endParaRPr>
          </a:p>
          <a:p>
            <a:endParaRPr lang="en-US" dirty="0"/>
          </a:p>
        </p:txBody>
      </p:sp>
      <p:sp>
        <p:nvSpPr>
          <p:cNvPr id="5" name="Title 1"/>
          <p:cNvSpPr txBox="1">
            <a:spLocks/>
          </p:cNvSpPr>
          <p:nvPr/>
        </p:nvSpPr>
        <p:spPr>
          <a:xfrm>
            <a:off x="18796" y="6724"/>
            <a:ext cx="12159756" cy="1634168"/>
          </a:xfrm>
          <a:prstGeom prst="rect">
            <a:avLst/>
          </a:prstGeom>
          <a:gradFill flip="none" rotWithShape="1">
            <a:gsLst>
              <a:gs pos="0">
                <a:schemeClr val="bg1">
                  <a:alpha val="92000"/>
                </a:schemeClr>
              </a:gs>
              <a:gs pos="29000">
                <a:schemeClr val="bg1"/>
              </a:gs>
              <a:gs pos="69000">
                <a:schemeClr val="bg1">
                  <a:alpha val="93000"/>
                </a:schemeClr>
              </a:gs>
              <a:gs pos="6003">
                <a:srgbClr val="FFFFFF">
                  <a:alpha val="64000"/>
                </a:srgbClr>
              </a:gs>
              <a:gs pos="97000">
                <a:schemeClr val="bg1">
                  <a:alpha val="51000"/>
                </a:schemeClr>
              </a:gs>
            </a:gsLst>
            <a:path path="circle">
              <a:fillToRect l="100000" t="100000"/>
            </a:path>
            <a:tileRect r="-100000" b="-100000"/>
          </a:gradFill>
        </p:spPr>
        <p:txBody>
          <a:bodyPr vert="horz" lIns="91440" tIns="45720" rIns="91440" bIns="45720" rtlCol="0" anchor="ctr">
            <a:normAutofit fontScale="97500"/>
            <a:scene3d>
              <a:camera prst="orthographicFront"/>
              <a:lightRig rig="threePt" dir="t"/>
            </a:scene3d>
            <a:sp3d>
              <a:bevelB w="38100" h="38100"/>
            </a:sp3d>
          </a:bodyPr>
          <a:lstStyle>
            <a:lvl1pPr algn="l" defTabSz="91438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effectLst>
                  <a:glow rad="63500">
                    <a:schemeClr val="bg1">
                      <a:alpha val="40000"/>
                    </a:schemeClr>
                  </a:glow>
                </a:effectLst>
                <a:latin typeface="Segoe UI" panose="020B0502040204020203" pitchFamily="34" charset="0"/>
                <a:cs typeface="Segoe UI" panose="020B0502040204020203" pitchFamily="34" charset="0"/>
              </a:rPr>
              <a:t>FirstNet Consultation Prep Pack</a:t>
            </a:r>
            <a:endParaRPr lang="en-US" b="1" dirty="0">
              <a:effectLst>
                <a:glow rad="63500">
                  <a:schemeClr val="bg1">
                    <a:alpha val="40000"/>
                  </a:schemeClr>
                </a:glow>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330582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069111938"/>
              </p:ext>
            </p:extLst>
          </p:nvPr>
        </p:nvGraphicFramePr>
        <p:xfrm>
          <a:off x="958856" y="1106044"/>
          <a:ext cx="10515600" cy="34463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p:cNvPicPr>
            <a:picLocks noChangeAspect="1"/>
          </p:cNvPicPr>
          <p:nvPr/>
        </p:nvPicPr>
        <p:blipFill>
          <a:blip r:embed="rId9"/>
          <a:stretch>
            <a:fillRect/>
          </a:stretch>
        </p:blipFill>
        <p:spPr>
          <a:xfrm>
            <a:off x="8307125" y="1228400"/>
            <a:ext cx="1552754" cy="945112"/>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956687" y="1288785"/>
            <a:ext cx="2635999" cy="969391"/>
          </a:xfrm>
          <a:prstGeom prst="rect">
            <a:avLst/>
          </a:prstGeom>
        </p:spPr>
      </p:pic>
      <p:sp>
        <p:nvSpPr>
          <p:cNvPr id="15" name="Rectangle 14"/>
          <p:cNvSpPr/>
          <p:nvPr/>
        </p:nvSpPr>
        <p:spPr>
          <a:xfrm>
            <a:off x="0" y="165372"/>
            <a:ext cx="3972129" cy="778213"/>
          </a:xfrm>
          <a:prstGeom prst="rect">
            <a:avLst/>
          </a:prstGeom>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a:t>FirstNet </a:t>
            </a:r>
            <a:r>
              <a:rPr lang="en-US" sz="3600" smtClean="0"/>
              <a:t>Basics</a:t>
            </a:r>
            <a:endParaRPr lang="en-US" sz="3600" dirty="0">
              <a:solidFill>
                <a:schemeClr val="bg1"/>
              </a:solidFill>
            </a:endParaRPr>
          </a:p>
        </p:txBody>
      </p:sp>
      <p:sp>
        <p:nvSpPr>
          <p:cNvPr id="13" name="Rectangle 17"/>
          <p:cNvSpPr/>
          <p:nvPr/>
        </p:nvSpPr>
        <p:spPr>
          <a:xfrm>
            <a:off x="5840740" y="892598"/>
            <a:ext cx="800219" cy="1446550"/>
          </a:xfrm>
          <a:prstGeom prst="rect">
            <a:avLst/>
          </a:prstGeom>
        </p:spPr>
        <p:txBody>
          <a:bodyPr wrap="none">
            <a:spAutoFit/>
          </a:bodyPr>
          <a:lstStyle/>
          <a:p>
            <a:r>
              <a:rPr lang="en-US" sz="8800" dirty="0" smtClean="0"/>
              <a:t>≠</a:t>
            </a:r>
            <a:r>
              <a:rPr lang="en-US" dirty="0" smtClean="0"/>
              <a:t> </a:t>
            </a:r>
            <a:endParaRPr lang="en-US" dirty="0"/>
          </a:p>
        </p:txBody>
      </p:sp>
      <p:sp>
        <p:nvSpPr>
          <p:cNvPr id="11" name="TextBox 10"/>
          <p:cNvSpPr txBox="1"/>
          <p:nvPr/>
        </p:nvSpPr>
        <p:spPr>
          <a:xfrm>
            <a:off x="895023" y="4726304"/>
            <a:ext cx="10595740" cy="954107"/>
          </a:xfrm>
          <a:prstGeom prst="rect">
            <a:avLst/>
          </a:prstGeom>
          <a:solidFill>
            <a:srgbClr val="5B9BD5"/>
          </a:solidFill>
          <a:effectLst>
            <a:outerShdw blurRad="50800" dist="38100" dir="2700000" algn="tl" rotWithShape="0">
              <a:prstClr val="black">
                <a:alpha val="40000"/>
              </a:prstClr>
            </a:outerShdw>
          </a:effectLst>
        </p:spPr>
        <p:txBody>
          <a:bodyPr wrap="square" rtlCol="0">
            <a:spAutoFit/>
          </a:bodyPr>
          <a:lstStyle/>
          <a:p>
            <a:pPr algn="ct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Experts agree it will be a </a:t>
            </a:r>
            <a:r>
              <a:rPr lang="en-US" sz="2800" b="1" dirty="0" smtClean="0">
                <a:ln w="6600">
                  <a:solidFill>
                    <a:schemeClr val="accent2"/>
                  </a:solidFill>
                  <a:prstDash val="solid"/>
                </a:ln>
                <a:solidFill>
                  <a:srgbClr val="FFFFFF"/>
                </a:solidFill>
                <a:effectLst>
                  <a:outerShdw dist="38100" dir="2700000" algn="tl" rotWithShape="0">
                    <a:schemeClr val="accent2"/>
                  </a:outerShdw>
                </a:effectLst>
              </a:rPr>
              <a:t>decade or more</a:t>
            </a:r>
            <a:r>
              <a:rPr 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before LMR and Broadband will be able to be provided on a single network/device.</a:t>
            </a: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68109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accent2"/>
                </a:solidFill>
              </a:rPr>
              <a:t>Disclaimer</a:t>
            </a:r>
            <a:r>
              <a:rPr lang="en-US" dirty="0" smtClean="0"/>
              <a:t> </a:t>
            </a:r>
            <a:endParaRPr lang="en-US" dirty="0"/>
          </a:p>
        </p:txBody>
      </p:sp>
      <p:sp>
        <p:nvSpPr>
          <p:cNvPr id="3" name="Content Placeholder 2"/>
          <p:cNvSpPr>
            <a:spLocks noGrp="1"/>
          </p:cNvSpPr>
          <p:nvPr>
            <p:ph idx="1"/>
          </p:nvPr>
        </p:nvSpPr>
        <p:spPr/>
        <p:txBody>
          <a:bodyPr>
            <a:normAutofit/>
          </a:bodyPr>
          <a:lstStyle/>
          <a:p>
            <a:pPr marL="0" indent="0">
              <a:buNone/>
            </a:pPr>
            <a:r>
              <a:rPr lang="en-US" b="1" i="1" dirty="0"/>
              <a:t>This slide deck was prepared by the Maryland Department of Information Technology using funds under award 24-10-S13024 from the National Telecommunications and Information Administration </a:t>
            </a:r>
            <a:r>
              <a:rPr lang="en-US" b="1" i="1"/>
              <a:t>(</a:t>
            </a:r>
            <a:r>
              <a:rPr lang="en-US" b="1" i="1" smtClean="0"/>
              <a:t>NTIA</a:t>
            </a:r>
            <a:r>
              <a:rPr lang="en-US" b="1" i="1" dirty="0"/>
              <a:t>), U.S. Department of Commerce (DOC). The statements, findings, conclusions, and recommendations are those of the author(s) and do not necessarily reflect the views of the</a:t>
            </a:r>
            <a:r>
              <a:rPr lang="en-US" dirty="0"/>
              <a:t> </a:t>
            </a:r>
            <a:r>
              <a:rPr lang="en-US" b="1" i="1" dirty="0"/>
              <a:t>NTIA, DOC, or FirstNet.</a:t>
            </a:r>
            <a:endParaRPr lang="en-US" dirty="0"/>
          </a:p>
          <a:p>
            <a:endParaRPr lang="en-US" dirty="0"/>
          </a:p>
        </p:txBody>
      </p:sp>
    </p:spTree>
    <p:extLst>
      <p:ext uri="{BB962C8B-B14F-4D97-AF65-F5344CB8AC3E}">
        <p14:creationId xmlns:p14="http://schemas.microsoft.com/office/powerpoint/2010/main" val="2109326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p:cNvSpPr txBox="1">
            <a:spLocks noChangeArrowheads="1"/>
          </p:cNvSpPr>
          <p:nvPr/>
        </p:nvSpPr>
        <p:spPr bwMode="auto">
          <a:xfrm>
            <a:off x="241619" y="1275080"/>
            <a:ext cx="3070541" cy="1754326"/>
          </a:xfrm>
          <a:prstGeom prst="rect">
            <a:avLst/>
          </a:prstGeom>
          <a:noFill/>
          <a:ln w="9525">
            <a:noFill/>
            <a:miter lim="800000"/>
            <a:headEnd/>
            <a:tailEnd/>
          </a:ln>
        </p:spPr>
        <p:txBody>
          <a:bodyPr wrap="square">
            <a:spAutoFit/>
          </a:bodyPr>
          <a:lstStyle/>
          <a:p>
            <a:r>
              <a:rPr lang="en-US" sz="3600" b="1" dirty="0">
                <a:cs typeface="Arial" charset="0"/>
              </a:rPr>
              <a:t>Maintaining Land Mobile Radio (LMR)</a:t>
            </a:r>
          </a:p>
        </p:txBody>
      </p:sp>
      <p:sp>
        <p:nvSpPr>
          <p:cNvPr id="5" name="Content Placeholder 3"/>
          <p:cNvSpPr>
            <a:spLocks noGrp="1"/>
          </p:cNvSpPr>
          <p:nvPr>
            <p:ph idx="4294967295"/>
          </p:nvPr>
        </p:nvSpPr>
        <p:spPr>
          <a:xfrm>
            <a:off x="8940800" y="2499360"/>
            <a:ext cx="3200400" cy="3429000"/>
          </a:xfrm>
        </p:spPr>
        <p:txBody>
          <a:bodyPr>
            <a:noAutofit/>
          </a:bodyPr>
          <a:lstStyle/>
          <a:p>
            <a:pPr marL="0" indent="0">
              <a:buNone/>
            </a:pPr>
            <a:r>
              <a:rPr lang="en-US" sz="1500" b="1" u="sng" dirty="0">
                <a:solidFill>
                  <a:srgbClr val="060000"/>
                </a:solidFill>
                <a:ea typeface="ＭＳ Ｐゴシック" charset="-128"/>
                <a:cs typeface="Arial" pitchFamily="34" charset="0"/>
              </a:rPr>
              <a:t>Continued LMR Investment</a:t>
            </a:r>
          </a:p>
          <a:p>
            <a:pPr marL="0" indent="0">
              <a:buNone/>
            </a:pPr>
            <a:r>
              <a:rPr lang="en-US" sz="1500" dirty="0">
                <a:solidFill>
                  <a:srgbClr val="060000"/>
                </a:solidFill>
                <a:ea typeface="ＭＳ Ｐゴシック" charset="-128"/>
                <a:cs typeface="Arial" pitchFamily="34" charset="0"/>
              </a:rPr>
              <a:t>It will be necessary to continue investments for existing and new LMR voice systems, while allocating new funding to the development and deployment of the NPSBN</a:t>
            </a:r>
          </a:p>
          <a:p>
            <a:pPr marL="0" indent="0">
              <a:buNone/>
            </a:pPr>
            <a:endParaRPr lang="en-US" sz="1500" dirty="0">
              <a:solidFill>
                <a:srgbClr val="060000"/>
              </a:solidFill>
              <a:ea typeface="ＭＳ Ｐゴシック" charset="-128"/>
              <a:cs typeface="Arial" pitchFamily="34" charset="0"/>
            </a:endParaRPr>
          </a:p>
          <a:p>
            <a:pPr marL="0" indent="0">
              <a:buNone/>
            </a:pPr>
            <a:endParaRPr lang="en-US" sz="1500" dirty="0">
              <a:solidFill>
                <a:srgbClr val="060000"/>
              </a:solidFill>
              <a:ea typeface="ＭＳ Ｐゴシック" charset="-128"/>
              <a:cs typeface="Arial" pitchFamily="34" charset="0"/>
            </a:endParaRPr>
          </a:p>
          <a:p>
            <a:pPr marL="0" indent="0">
              <a:buNone/>
            </a:pPr>
            <a:r>
              <a:rPr lang="en-US" sz="1500" b="1" u="sng" dirty="0">
                <a:solidFill>
                  <a:srgbClr val="060000"/>
                </a:solidFill>
                <a:ea typeface="ＭＳ Ｐゴシック" charset="-128"/>
                <a:cs typeface="Arial" pitchFamily="34" charset="0"/>
              </a:rPr>
              <a:t>NPSBN does not replace LMR</a:t>
            </a:r>
          </a:p>
          <a:p>
            <a:pPr marL="0" indent="0">
              <a:buNone/>
            </a:pPr>
            <a:r>
              <a:rPr lang="en-US" sz="1500" dirty="0">
                <a:solidFill>
                  <a:srgbClr val="060000"/>
                </a:solidFill>
                <a:ea typeface="ＭＳ Ｐゴシック" charset="-128"/>
                <a:cs typeface="Arial" pitchFamily="34" charset="0"/>
              </a:rPr>
              <a:t>Currently, the available broadband technologies do not adequately support voice communications capabilities as required by public safety personnel</a:t>
            </a:r>
          </a:p>
        </p:txBody>
      </p:sp>
      <p:graphicFrame>
        <p:nvGraphicFramePr>
          <p:cNvPr id="2" name="Table 1"/>
          <p:cNvGraphicFramePr>
            <a:graphicFrameLocks noGrp="1"/>
          </p:cNvGraphicFramePr>
          <p:nvPr>
            <p:extLst>
              <p:ext uri="{D42A27DB-BD31-4B8C-83A1-F6EECF244321}">
                <p14:modId xmlns:p14="http://schemas.microsoft.com/office/powerpoint/2010/main" val="3946246997"/>
              </p:ext>
            </p:extLst>
          </p:nvPr>
        </p:nvGraphicFramePr>
        <p:xfrm>
          <a:off x="3302000" y="2570480"/>
          <a:ext cx="5562600" cy="3465599"/>
        </p:xfrm>
        <a:graphic>
          <a:graphicData uri="http://schemas.openxmlformats.org/drawingml/2006/table">
            <a:tbl>
              <a:tblPr firstRow="1" bandRow="1">
                <a:tableStyleId>{BC89EF96-8CEA-46FF-86C4-4CE0E7609802}</a:tableStyleId>
              </a:tblPr>
              <a:tblGrid>
                <a:gridCol w="1018504">
                  <a:extLst>
                    <a:ext uri="{9D8B030D-6E8A-4147-A177-3AD203B41FA5}">
                      <a16:colId xmlns:a16="http://schemas.microsoft.com/office/drawing/2014/main" xmlns="" val="1372743704"/>
                    </a:ext>
                  </a:extLst>
                </a:gridCol>
                <a:gridCol w="2193701">
                  <a:extLst>
                    <a:ext uri="{9D8B030D-6E8A-4147-A177-3AD203B41FA5}">
                      <a16:colId xmlns:a16="http://schemas.microsoft.com/office/drawing/2014/main" xmlns="" val="2499067644"/>
                    </a:ext>
                  </a:extLst>
                </a:gridCol>
                <a:gridCol w="2350395">
                  <a:extLst>
                    <a:ext uri="{9D8B030D-6E8A-4147-A177-3AD203B41FA5}">
                      <a16:colId xmlns:a16="http://schemas.microsoft.com/office/drawing/2014/main" xmlns="" val="1552696539"/>
                    </a:ext>
                  </a:extLst>
                </a:gridCol>
              </a:tblGrid>
              <a:tr h="402359">
                <a:tc>
                  <a:txBody>
                    <a:bodyPr/>
                    <a:lstStyle/>
                    <a:p>
                      <a:pPr algn="ctr"/>
                      <a:endParaRPr lang="en-US" sz="1500" dirty="0">
                        <a:solidFill>
                          <a:schemeClr val="tx1"/>
                        </a:solidFill>
                        <a:latin typeface="+mn-lt"/>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latin typeface="+mn-lt"/>
                          <a:cs typeface="Arial" panose="020B0604020202020204" pitchFamily="34" charset="0"/>
                        </a:rPr>
                        <a:t>Land</a:t>
                      </a:r>
                      <a:r>
                        <a:rPr lang="en-US" sz="1500" baseline="0" dirty="0" smtClean="0">
                          <a:latin typeface="+mn-lt"/>
                          <a:cs typeface="Arial" panose="020B0604020202020204" pitchFamily="34" charset="0"/>
                        </a:rPr>
                        <a:t> Mobile Radio (LMR)</a:t>
                      </a:r>
                      <a:endParaRPr lang="en-US" sz="1500" dirty="0">
                        <a:solidFill>
                          <a:schemeClr val="tx1"/>
                        </a:solidFill>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500" dirty="0" smtClean="0">
                          <a:latin typeface="+mn-lt"/>
                          <a:cs typeface="Arial" panose="020B0604020202020204" pitchFamily="34" charset="0"/>
                        </a:rPr>
                        <a:t>Long Term Evolution (LTE)</a:t>
                      </a:r>
                      <a:endParaRPr lang="en-US" sz="1500" dirty="0">
                        <a:solidFill>
                          <a:schemeClr val="tx1"/>
                        </a:solidFill>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45092940"/>
                  </a:ext>
                </a:extLst>
              </a:tr>
              <a:tr h="2721841">
                <a:tc>
                  <a:txBody>
                    <a:bodyPr/>
                    <a:lstStyle/>
                    <a:p>
                      <a:r>
                        <a:rPr lang="en-US" sz="1500" b="1" dirty="0" smtClean="0">
                          <a:latin typeface="+mn-lt"/>
                          <a:cs typeface="Arial" panose="020B0604020202020204" pitchFamily="34" charset="0"/>
                        </a:rPr>
                        <a:t>Definition</a:t>
                      </a:r>
                      <a:endParaRPr lang="en-US" sz="1500" b="1" dirty="0">
                        <a:latin typeface="+mn-lt"/>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smtClean="0">
                          <a:latin typeface="+mn-lt"/>
                          <a:cs typeface="Arial" panose="020B0604020202020204" pitchFamily="34" charset="0"/>
                        </a:rPr>
                        <a:t>LMR is a land-based wireless narrowband communications system </a:t>
                      </a:r>
                      <a:r>
                        <a:rPr lang="en-US" sz="1500" dirty="0" smtClean="0">
                          <a:solidFill>
                            <a:schemeClr val="tx1"/>
                          </a:solidFill>
                          <a:latin typeface="+mn-lt"/>
                          <a:cs typeface="Arial" panose="020B0604020202020204" pitchFamily="34" charset="0"/>
                        </a:rPr>
                        <a:t>commonly used by Federal, State, and local emergency responders, governments</a:t>
                      </a:r>
                      <a:r>
                        <a:rPr lang="en-US" sz="1500" baseline="0" dirty="0" smtClean="0">
                          <a:solidFill>
                            <a:schemeClr val="tx1"/>
                          </a:solidFill>
                          <a:latin typeface="+mn-lt"/>
                          <a:cs typeface="Arial" panose="020B0604020202020204" pitchFamily="34" charset="0"/>
                        </a:rPr>
                        <a:t> at all levels, commercial </a:t>
                      </a:r>
                      <a:r>
                        <a:rPr lang="en-US" sz="1500" dirty="0" smtClean="0">
                          <a:solidFill>
                            <a:schemeClr val="tx1"/>
                          </a:solidFill>
                          <a:latin typeface="+mn-lt"/>
                          <a:cs typeface="Arial" panose="020B0604020202020204" pitchFamily="34" charset="0"/>
                        </a:rPr>
                        <a:t>companies, and the military to support voice and low-speed data </a:t>
                      </a:r>
                      <a:r>
                        <a:rPr lang="en-US" sz="1500" dirty="0" smtClean="0">
                          <a:latin typeface="+mn-lt"/>
                          <a:cs typeface="Arial" panose="020B0604020202020204" pitchFamily="34" charset="0"/>
                        </a:rPr>
                        <a:t>communications</a:t>
                      </a:r>
                      <a:endParaRPr lang="en-US" sz="15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500" dirty="0" smtClean="0">
                          <a:latin typeface="+mn-lt"/>
                          <a:cs typeface="Arial" panose="020B0604020202020204" pitchFamily="34" charset="0"/>
                        </a:rPr>
                        <a:t>LTE is the next evolution of commercial broadband </a:t>
                      </a:r>
                      <a:r>
                        <a:rPr lang="en-US" sz="1500" dirty="0" smtClean="0">
                          <a:solidFill>
                            <a:schemeClr val="tx1"/>
                          </a:solidFill>
                          <a:latin typeface="+mn-lt"/>
                          <a:cs typeface="Arial" panose="020B0604020202020204" pitchFamily="34" charset="0"/>
                        </a:rPr>
                        <a:t>wireless communications technology, initially  developed to address the demand for high-speed, data intensive communications.</a:t>
                      </a:r>
                      <a:r>
                        <a:rPr lang="en-US" sz="1500" baseline="0" dirty="0" smtClean="0">
                          <a:solidFill>
                            <a:schemeClr val="tx1"/>
                          </a:solidFill>
                          <a:latin typeface="+mn-lt"/>
                          <a:cs typeface="Arial" panose="020B0604020202020204" pitchFamily="34" charset="0"/>
                        </a:rPr>
                        <a:t> This aids public safety officials in improving</a:t>
                      </a:r>
                      <a:r>
                        <a:rPr lang="en-US" sz="1500" dirty="0" smtClean="0">
                          <a:solidFill>
                            <a:schemeClr val="tx1"/>
                          </a:solidFill>
                          <a:latin typeface="+mn-lt"/>
                          <a:cs typeface="Arial" panose="020B0604020202020204" pitchFamily="34" charset="0"/>
                        </a:rPr>
                        <a:t> situational awareness, advanced analytics, database lookups, and </a:t>
                      </a:r>
                      <a:r>
                        <a:rPr lang="en-US" sz="1500" dirty="0" smtClean="0">
                          <a:latin typeface="+mn-lt"/>
                          <a:cs typeface="Arial" panose="020B0604020202020204" pitchFamily="34" charset="0"/>
                        </a:rPr>
                        <a:t>video applications</a:t>
                      </a:r>
                      <a:endParaRPr lang="en-US" sz="15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840411718"/>
                  </a:ext>
                </a:extLst>
              </a:tr>
            </a:tbl>
          </a:graphicData>
        </a:graphic>
      </p:graphicFrame>
      <p:sp>
        <p:nvSpPr>
          <p:cNvPr id="3" name="Rectangle 2"/>
          <p:cNvSpPr/>
          <p:nvPr/>
        </p:nvSpPr>
        <p:spPr>
          <a:xfrm>
            <a:off x="3389704" y="1275080"/>
            <a:ext cx="8501062" cy="1077218"/>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i="1" dirty="0">
                <a:solidFill>
                  <a:srgbClr val="060000"/>
                </a:solidFill>
                <a:ea typeface="ＭＳ Ｐゴシック" charset="-128"/>
                <a:cs typeface="Arial" pitchFamily="34" charset="0"/>
              </a:rPr>
              <a:t>Public safety’s use of LMR systems will continue for the foreseeable future. There is no defined timeframe when long term evolution (LTE) broadband technology may provide the same level of mission-critical voice </a:t>
            </a:r>
            <a:r>
              <a:rPr lang="en-US" sz="1600" i="1" dirty="0">
                <a:solidFill>
                  <a:schemeClr val="tx1"/>
                </a:solidFill>
                <a:ea typeface="ＭＳ Ｐゴシック" charset="-128"/>
                <a:cs typeface="Arial" pitchFamily="34" charset="0"/>
              </a:rPr>
              <a:t>services that are available today or if voice services will be incorporated in the NPSBN.</a:t>
            </a:r>
          </a:p>
        </p:txBody>
      </p:sp>
      <p:sp>
        <p:nvSpPr>
          <p:cNvPr id="6" name="Slide Number Placeholder 5"/>
          <p:cNvSpPr>
            <a:spLocks noGrp="1"/>
          </p:cNvSpPr>
          <p:nvPr>
            <p:ph type="sldNum" sz="quarter" idx="12"/>
          </p:nvPr>
        </p:nvSpPr>
        <p:spPr>
          <a:xfrm>
            <a:off x="8534400" y="6492876"/>
            <a:ext cx="2133600" cy="365125"/>
          </a:xfrm>
        </p:spPr>
        <p:txBody>
          <a:bodyPr/>
          <a:lstStyle/>
          <a:p>
            <a:fld id="{570E0D11-FF20-4F0F-83E4-082243FDAA45}" type="slidenum">
              <a:rPr lang="en-US" smtClean="0">
                <a:solidFill>
                  <a:schemeClr val="tx1"/>
                </a:solidFill>
              </a:rPr>
              <a:pPr/>
              <a:t>5</a:t>
            </a:fld>
            <a:endParaRPr lang="en-US" dirty="0">
              <a:solidFill>
                <a:schemeClr val="tx1"/>
              </a:solidFill>
            </a:endParaRPr>
          </a:p>
        </p:txBody>
      </p:sp>
      <p:sp>
        <p:nvSpPr>
          <p:cNvPr id="7" name="Rectangle 6"/>
          <p:cNvSpPr/>
          <p:nvPr/>
        </p:nvSpPr>
        <p:spPr>
          <a:xfrm>
            <a:off x="0" y="165372"/>
            <a:ext cx="3972129" cy="778213"/>
          </a:xfrm>
          <a:prstGeom prst="rect">
            <a:avLst/>
          </a:prstGeom>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err="1"/>
              <a:t>FirstNet</a:t>
            </a:r>
            <a:r>
              <a:rPr lang="en-US" sz="3600" dirty="0"/>
              <a:t> </a:t>
            </a:r>
            <a:r>
              <a:rPr lang="en-US" sz="3600" dirty="0" smtClean="0"/>
              <a:t>Basics</a:t>
            </a:r>
            <a:endParaRPr lang="en-US" sz="3600" dirty="0">
              <a:solidFill>
                <a:schemeClr val="bg1"/>
              </a:solidFill>
            </a:endParaRPr>
          </a:p>
        </p:txBody>
      </p:sp>
    </p:spTree>
    <p:extLst>
      <p:ext uri="{BB962C8B-B14F-4D97-AF65-F5344CB8AC3E}">
        <p14:creationId xmlns:p14="http://schemas.microsoft.com/office/powerpoint/2010/main" val="27067330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65372"/>
            <a:ext cx="3972129" cy="778213"/>
          </a:xfrm>
          <a:prstGeom prst="rect">
            <a:avLst/>
          </a:prstGeom>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a:t>FirstNet </a:t>
            </a:r>
            <a:r>
              <a:rPr lang="en-US" sz="3600" smtClean="0"/>
              <a:t>Basics</a:t>
            </a:r>
            <a:endParaRPr lang="en-US" sz="3600" dirty="0">
              <a:solidFill>
                <a:schemeClr val="bg1"/>
              </a:solidFill>
            </a:endParaRPr>
          </a:p>
        </p:txBody>
      </p:sp>
      <p:sp>
        <p:nvSpPr>
          <p:cNvPr id="13" name="Rectangle 17"/>
          <p:cNvSpPr/>
          <p:nvPr/>
        </p:nvSpPr>
        <p:spPr>
          <a:xfrm>
            <a:off x="5670923" y="1297547"/>
            <a:ext cx="237566" cy="369332"/>
          </a:xfrm>
          <a:prstGeom prst="rect">
            <a:avLst/>
          </a:prstGeom>
        </p:spPr>
        <p:txBody>
          <a:bodyPr wrap="none">
            <a:spAutoFit/>
          </a:bodyPr>
          <a:lstStyle/>
          <a:p>
            <a:r>
              <a:rPr lang="en-US" dirty="0" smtClean="0"/>
              <a:t> </a:t>
            </a:r>
            <a:endParaRPr lang="en-US" dirty="0"/>
          </a:p>
        </p:txBody>
      </p:sp>
      <p:pic>
        <p:nvPicPr>
          <p:cNvPr id="11" name="Picture 10" descr="FirstNet Organizational Chart" title="FirstNet Organization"/>
          <p:cNvPicPr/>
          <p:nvPr/>
        </p:nvPicPr>
        <p:blipFill rotWithShape="1">
          <a:blip r:embed="rId3" cstate="print">
            <a:grayscl/>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558886" y="1066927"/>
            <a:ext cx="8388265" cy="4885797"/>
          </a:xfrm>
          <a:prstGeom prst="rect">
            <a:avLst/>
          </a:prstGeom>
          <a:effectLst>
            <a:outerShdw blurRad="50800" dist="38100" dir="8100000" algn="tr" rotWithShape="0">
              <a:prstClr val="black">
                <a:alpha val="40000"/>
              </a:prstClr>
            </a:outerShdw>
          </a:effectLst>
        </p:spPr>
      </p:pic>
      <p:sp>
        <p:nvSpPr>
          <p:cNvPr id="12" name="Rectangle 5"/>
          <p:cNvSpPr/>
          <p:nvPr/>
        </p:nvSpPr>
        <p:spPr>
          <a:xfrm>
            <a:off x="83882" y="1230732"/>
            <a:ext cx="3132104" cy="1754326"/>
          </a:xfrm>
          <a:prstGeom prst="rect">
            <a:avLst/>
          </a:prstGeom>
        </p:spPr>
        <p:txBody>
          <a:bodyPr wrap="square">
            <a:spAutoFit/>
          </a:bodyPr>
          <a:lstStyle/>
          <a:p>
            <a:r>
              <a:rPr lang="en-US" sz="3600" b="1" dirty="0" smtClean="0"/>
              <a:t>FirstNet Organizational </a:t>
            </a:r>
            <a:r>
              <a:rPr lang="en-US" sz="3600" b="1" dirty="0"/>
              <a:t>C</a:t>
            </a:r>
            <a:r>
              <a:rPr lang="en-US" sz="3600" b="1" dirty="0" smtClean="0"/>
              <a:t>hart</a:t>
            </a:r>
            <a:endParaRPr lang="en-US" sz="3600" b="1" dirty="0"/>
          </a:p>
        </p:txBody>
      </p:sp>
      <p:sp>
        <p:nvSpPr>
          <p:cNvPr id="2" name="TextBox 1"/>
          <p:cNvSpPr txBox="1"/>
          <p:nvPr/>
        </p:nvSpPr>
        <p:spPr>
          <a:xfrm>
            <a:off x="288757" y="5233737"/>
            <a:ext cx="2478505" cy="461665"/>
          </a:xfrm>
          <a:prstGeom prst="rect">
            <a:avLst/>
          </a:prstGeom>
          <a:noFill/>
        </p:spPr>
        <p:txBody>
          <a:bodyPr wrap="square" rtlCol="0">
            <a:spAutoFit/>
          </a:bodyPr>
          <a:lstStyle/>
          <a:p>
            <a:r>
              <a:rPr lang="en-US" sz="1200" dirty="0"/>
              <a:t>For more on governance, see: </a:t>
            </a:r>
            <a:r>
              <a:rPr lang="en-US" sz="1200" dirty="0">
                <a:hlinkClick r:id="rId5"/>
              </a:rPr>
              <a:t>http://firstnet.gov/</a:t>
            </a:r>
            <a:endParaRPr lang="en-US" sz="1200" dirty="0"/>
          </a:p>
        </p:txBody>
      </p:sp>
      <p:sp>
        <p:nvSpPr>
          <p:cNvPr id="3" name="Wave 2"/>
          <p:cNvSpPr/>
          <p:nvPr/>
        </p:nvSpPr>
        <p:spPr>
          <a:xfrm>
            <a:off x="7015073" y="1179848"/>
            <a:ext cx="1518490" cy="176679"/>
          </a:xfrm>
          <a:prstGeom prst="wave">
            <a:avLst>
              <a:gd name="adj1" fmla="val 8626"/>
              <a:gd name="adj2" fmla="val 0"/>
            </a:avLst>
          </a:prstGeom>
          <a:solidFill>
            <a:srgbClr val="FFFF00">
              <a:alpha val="36000"/>
            </a:srgb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Wave 7"/>
          <p:cNvSpPr/>
          <p:nvPr/>
        </p:nvSpPr>
        <p:spPr>
          <a:xfrm>
            <a:off x="6993773" y="1346728"/>
            <a:ext cx="1518490" cy="151808"/>
          </a:xfrm>
          <a:prstGeom prst="wave">
            <a:avLst>
              <a:gd name="adj1" fmla="val 1422"/>
              <a:gd name="adj2" fmla="val -661"/>
            </a:avLst>
          </a:prstGeom>
          <a:solidFill>
            <a:srgbClr val="FFFF00">
              <a:alpha val="36000"/>
            </a:srgb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Wave 13"/>
          <p:cNvSpPr/>
          <p:nvPr/>
        </p:nvSpPr>
        <p:spPr>
          <a:xfrm>
            <a:off x="9517910" y="2134176"/>
            <a:ext cx="1780145" cy="137086"/>
          </a:xfrm>
          <a:prstGeom prst="wave">
            <a:avLst>
              <a:gd name="adj1" fmla="val 1422"/>
              <a:gd name="adj2" fmla="val -661"/>
            </a:avLst>
          </a:prstGeom>
          <a:solidFill>
            <a:srgbClr val="FFFF00">
              <a:alpha val="36000"/>
            </a:srgb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Wave 15"/>
          <p:cNvSpPr/>
          <p:nvPr/>
        </p:nvSpPr>
        <p:spPr>
          <a:xfrm>
            <a:off x="9481088" y="1984167"/>
            <a:ext cx="1657408" cy="150010"/>
          </a:xfrm>
          <a:prstGeom prst="wave">
            <a:avLst>
              <a:gd name="adj1" fmla="val 8626"/>
              <a:gd name="adj2" fmla="val 0"/>
            </a:avLst>
          </a:prstGeom>
          <a:solidFill>
            <a:srgbClr val="FFFF00">
              <a:alpha val="36000"/>
            </a:srgb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Wave 16"/>
          <p:cNvSpPr/>
          <p:nvPr/>
        </p:nvSpPr>
        <p:spPr>
          <a:xfrm rot="10800000">
            <a:off x="9474950" y="2234711"/>
            <a:ext cx="1700367" cy="159894"/>
          </a:xfrm>
          <a:prstGeom prst="wave">
            <a:avLst>
              <a:gd name="adj1" fmla="val 8626"/>
              <a:gd name="adj2" fmla="val 0"/>
            </a:avLst>
          </a:prstGeom>
          <a:solidFill>
            <a:srgbClr val="FFFF00">
              <a:alpha val="36000"/>
            </a:srgb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8" name="Wave 17"/>
          <p:cNvSpPr/>
          <p:nvPr/>
        </p:nvSpPr>
        <p:spPr>
          <a:xfrm>
            <a:off x="9395172" y="2518821"/>
            <a:ext cx="2209730" cy="156874"/>
          </a:xfrm>
          <a:prstGeom prst="wave">
            <a:avLst>
              <a:gd name="adj1" fmla="val 8626"/>
              <a:gd name="adj2" fmla="val 0"/>
            </a:avLst>
          </a:prstGeom>
          <a:solidFill>
            <a:srgbClr val="FFFF00">
              <a:alpha val="36000"/>
            </a:srgb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Wave 18"/>
          <p:cNvSpPr/>
          <p:nvPr/>
        </p:nvSpPr>
        <p:spPr>
          <a:xfrm>
            <a:off x="9462679" y="2642164"/>
            <a:ext cx="1454890" cy="156873"/>
          </a:xfrm>
          <a:prstGeom prst="wave">
            <a:avLst>
              <a:gd name="adj1" fmla="val 0"/>
              <a:gd name="adj2" fmla="val -1162"/>
            </a:avLst>
          </a:prstGeom>
          <a:solidFill>
            <a:srgbClr val="FFFF00">
              <a:alpha val="36000"/>
            </a:srgb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 name="TextBox 3"/>
          <p:cNvSpPr txBox="1"/>
          <p:nvPr/>
        </p:nvSpPr>
        <p:spPr>
          <a:xfrm>
            <a:off x="9328107" y="348637"/>
            <a:ext cx="2340605" cy="369332"/>
          </a:xfrm>
          <a:prstGeom prst="rect">
            <a:avLst/>
          </a:prstGeom>
          <a:solidFill>
            <a:srgbClr val="828282"/>
          </a:solid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solidFill>
                  <a:schemeClr val="bg1"/>
                </a:solidFill>
              </a:rPr>
              <a:t>ATTENDING JULY 29</a:t>
            </a:r>
            <a:r>
              <a:rPr lang="en-US" baseline="30000" dirty="0" smtClean="0">
                <a:solidFill>
                  <a:schemeClr val="bg1"/>
                </a:solidFill>
              </a:rPr>
              <a:t>TH</a:t>
            </a:r>
            <a:endParaRPr lang="en-US" dirty="0">
              <a:solidFill>
                <a:schemeClr val="bg1"/>
              </a:solidFill>
            </a:endParaRPr>
          </a:p>
        </p:txBody>
      </p:sp>
      <p:sp>
        <p:nvSpPr>
          <p:cNvPr id="20" name="Wave 19"/>
          <p:cNvSpPr/>
          <p:nvPr/>
        </p:nvSpPr>
        <p:spPr>
          <a:xfrm>
            <a:off x="9328107" y="407912"/>
            <a:ext cx="2276795" cy="242601"/>
          </a:xfrm>
          <a:prstGeom prst="wave">
            <a:avLst>
              <a:gd name="adj1" fmla="val 8626"/>
              <a:gd name="adj2" fmla="val 555"/>
            </a:avLst>
          </a:prstGeom>
          <a:solidFill>
            <a:srgbClr val="FFFF00">
              <a:alpha val="36000"/>
            </a:srgb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825236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5433" y="2480152"/>
            <a:ext cx="8351282" cy="4328602"/>
          </a:xfrm>
        </p:spPr>
        <p:txBody>
          <a:bodyPr>
            <a:normAutofit/>
          </a:bodyPr>
          <a:lstStyle/>
          <a:p>
            <a:r>
              <a:rPr lang="en-US" dirty="0" smtClean="0"/>
              <a:t>Allocated Spectrum</a:t>
            </a:r>
          </a:p>
          <a:p>
            <a:pPr lvl="1"/>
            <a:r>
              <a:rPr lang="en-US" dirty="0" smtClean="0"/>
              <a:t>Allocated </a:t>
            </a:r>
            <a:r>
              <a:rPr lang="en-US" dirty="0"/>
              <a:t>the “D-Block” to public safety</a:t>
            </a:r>
          </a:p>
          <a:p>
            <a:pPr lvl="1"/>
            <a:r>
              <a:rPr lang="en-US" dirty="0"/>
              <a:t>Added </a:t>
            </a:r>
            <a:r>
              <a:rPr lang="en-US" dirty="0" smtClean="0"/>
              <a:t>20MHz </a:t>
            </a:r>
            <a:r>
              <a:rPr lang="en-US" dirty="0"/>
              <a:t>to existing Public Safety </a:t>
            </a:r>
            <a:r>
              <a:rPr lang="en-US" dirty="0" smtClean="0"/>
              <a:t>Frequencies</a:t>
            </a:r>
          </a:p>
          <a:p>
            <a:r>
              <a:rPr lang="en-US" dirty="0" smtClean="0"/>
              <a:t>Established Governance</a:t>
            </a:r>
          </a:p>
          <a:p>
            <a:pPr lvl="1"/>
            <a:r>
              <a:rPr lang="en-US" dirty="0" smtClean="0"/>
              <a:t>Created the FirstNet Board</a:t>
            </a:r>
          </a:p>
          <a:p>
            <a:r>
              <a:rPr lang="en-US" dirty="0" smtClean="0"/>
              <a:t>Secured Funding</a:t>
            </a:r>
            <a:endParaRPr lang="en-US" dirty="0"/>
          </a:p>
          <a:p>
            <a:pPr lvl="1"/>
            <a:r>
              <a:rPr lang="en-US" dirty="0"/>
              <a:t>$7B for deployment and operations</a:t>
            </a:r>
          </a:p>
          <a:p>
            <a:pPr lvl="1"/>
            <a:r>
              <a:rPr lang="en-US" dirty="0"/>
              <a:t>$135M for state implementation planning</a:t>
            </a:r>
          </a:p>
          <a:p>
            <a:pPr lvl="1"/>
            <a:endParaRPr lang="en-US" dirty="0" smtClean="0"/>
          </a:p>
          <a:p>
            <a:endParaRPr lang="en-US" dirty="0"/>
          </a:p>
          <a:p>
            <a:endParaRPr lang="en-US" dirty="0"/>
          </a:p>
        </p:txBody>
      </p:sp>
      <p:sp>
        <p:nvSpPr>
          <p:cNvPr id="4" name="Rectangle 3"/>
          <p:cNvSpPr/>
          <p:nvPr/>
        </p:nvSpPr>
        <p:spPr>
          <a:xfrm>
            <a:off x="0" y="165372"/>
            <a:ext cx="3972129" cy="778213"/>
          </a:xfrm>
          <a:prstGeom prst="rect">
            <a:avLst/>
          </a:prstGeom>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a:t>FirstNet </a:t>
            </a:r>
            <a:r>
              <a:rPr lang="en-US" sz="3600" smtClean="0"/>
              <a:t>Basics</a:t>
            </a:r>
            <a:endParaRPr lang="en-US" sz="3600" dirty="0"/>
          </a:p>
        </p:txBody>
      </p:sp>
      <p:sp>
        <p:nvSpPr>
          <p:cNvPr id="2" name="Rectangle 5"/>
          <p:cNvSpPr/>
          <p:nvPr/>
        </p:nvSpPr>
        <p:spPr>
          <a:xfrm>
            <a:off x="204073" y="1003821"/>
            <a:ext cx="4240648" cy="646331"/>
          </a:xfrm>
          <a:prstGeom prst="rect">
            <a:avLst/>
          </a:prstGeom>
        </p:spPr>
        <p:txBody>
          <a:bodyPr wrap="none">
            <a:spAutoFit/>
          </a:bodyPr>
          <a:lstStyle/>
          <a:p>
            <a:r>
              <a:rPr lang="en-US" sz="3600" b="1" dirty="0" smtClean="0"/>
              <a:t>History and the Act…</a:t>
            </a:r>
            <a:endParaRPr lang="en-US" sz="3600" b="1" dirty="0"/>
          </a:p>
        </p:txBody>
      </p:sp>
      <p:pic>
        <p:nvPicPr>
          <p:cNvPr id="5" name="Picture 4"/>
          <p:cNvPicPr>
            <a:picLocks noChangeAspect="1"/>
          </p:cNvPicPr>
          <p:nvPr/>
        </p:nvPicPr>
        <p:blipFill>
          <a:blip r:embed="rId3"/>
          <a:stretch>
            <a:fillRect/>
          </a:stretch>
        </p:blipFill>
        <p:spPr>
          <a:xfrm>
            <a:off x="8870962" y="165372"/>
            <a:ext cx="3158208" cy="2314781"/>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8872404" y="2637971"/>
            <a:ext cx="3156766" cy="1080542"/>
          </a:xfrm>
          <a:prstGeom prst="rect">
            <a:avLst/>
          </a:prstGeom>
          <a:ln>
            <a:solidFill>
              <a:schemeClr val="accent1"/>
            </a:solidFill>
          </a:ln>
          <a:effectLst/>
        </p:spPr>
      </p:pic>
      <p:pic>
        <p:nvPicPr>
          <p:cNvPr id="7" name="Picture 6"/>
          <p:cNvPicPr>
            <a:picLocks noChangeAspect="1"/>
          </p:cNvPicPr>
          <p:nvPr/>
        </p:nvPicPr>
        <p:blipFill rotWithShape="1">
          <a:blip r:embed="rId3"/>
          <a:srcRect l="7182" t="75758" r="6355"/>
          <a:stretch/>
        </p:blipFill>
        <p:spPr>
          <a:xfrm>
            <a:off x="4587839" y="322681"/>
            <a:ext cx="4507992" cy="926365"/>
          </a:xfrm>
          <a:prstGeom prst="rect">
            <a:avLst/>
          </a:prstGeom>
          <a:ln>
            <a:solidFill>
              <a:schemeClr val="accent1"/>
            </a:solidFill>
          </a:ln>
        </p:spPr>
      </p:pic>
      <p:sp>
        <p:nvSpPr>
          <p:cNvPr id="8" name="Bent Arrow 7"/>
          <p:cNvSpPr/>
          <p:nvPr/>
        </p:nvSpPr>
        <p:spPr>
          <a:xfrm rot="10800000" flipH="1">
            <a:off x="6678305" y="1249046"/>
            <a:ext cx="2417525" cy="1231106"/>
          </a:xfrm>
          <a:prstGeom prst="bentArrow">
            <a:avLst/>
          </a:prstGeom>
          <a:solidFill>
            <a:schemeClr val="accent1">
              <a:alpha val="40000"/>
            </a:schemeClr>
          </a:solidFill>
          <a:ln>
            <a:solidFill>
              <a:schemeClr val="accent1">
                <a:shade val="50000"/>
                <a:alpha val="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582304" y="1620751"/>
            <a:ext cx="6096000" cy="830997"/>
          </a:xfrm>
          <a:prstGeom prst="rect">
            <a:avLst/>
          </a:prstGeom>
        </p:spPr>
        <p:txBody>
          <a:bodyPr>
            <a:spAutoFit/>
          </a:bodyPr>
          <a:lstStyle/>
          <a:p>
            <a:r>
              <a:rPr lang="en-US" sz="2400" b="1" dirty="0"/>
              <a:t>FirstNet was created by Title VI of the Middle Class Tax Relief Act of 2012. </a:t>
            </a:r>
          </a:p>
        </p:txBody>
      </p:sp>
    </p:spTree>
    <p:extLst>
      <p:ext uri="{BB962C8B-B14F-4D97-AF65-F5344CB8AC3E}">
        <p14:creationId xmlns:p14="http://schemas.microsoft.com/office/powerpoint/2010/main" val="17660114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372"/>
            <a:ext cx="3972129" cy="778213"/>
          </a:xfrm>
          <a:prstGeom prst="rect">
            <a:avLst/>
          </a:prstGeom>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a:t>FirstNet </a:t>
            </a:r>
            <a:r>
              <a:rPr lang="en-US" sz="3600" smtClean="0"/>
              <a:t>Basics</a:t>
            </a:r>
            <a:endParaRPr lang="en-US" sz="3600" dirty="0"/>
          </a:p>
        </p:txBody>
      </p:sp>
      <p:sp>
        <p:nvSpPr>
          <p:cNvPr id="2" name="Rectangle 5"/>
          <p:cNvSpPr/>
          <p:nvPr/>
        </p:nvSpPr>
        <p:spPr>
          <a:xfrm>
            <a:off x="1" y="943585"/>
            <a:ext cx="3465368" cy="1384995"/>
          </a:xfrm>
          <a:prstGeom prst="rect">
            <a:avLst/>
          </a:prstGeom>
        </p:spPr>
        <p:txBody>
          <a:bodyPr wrap="square">
            <a:spAutoFit/>
          </a:bodyPr>
          <a:lstStyle/>
          <a:p>
            <a:r>
              <a:rPr lang="en-US" sz="2800" b="1" dirty="0" smtClean="0"/>
              <a:t>The Evolution of </a:t>
            </a:r>
            <a:r>
              <a:rPr lang="en-US" sz="2800" b="1" dirty="0"/>
              <a:t>E</a:t>
            </a:r>
            <a:r>
              <a:rPr lang="en-US" sz="2800" b="1" dirty="0" smtClean="0"/>
              <a:t>mergency </a:t>
            </a:r>
            <a:r>
              <a:rPr lang="en-US" sz="2800" b="1" dirty="0"/>
              <a:t>C</a:t>
            </a:r>
            <a:r>
              <a:rPr lang="en-US" sz="2800" b="1" dirty="0" smtClean="0"/>
              <a:t>ommunications</a:t>
            </a:r>
            <a:endParaRPr lang="en-US" sz="2800" b="1" dirty="0"/>
          </a:p>
        </p:txBody>
      </p:sp>
      <p:pic>
        <p:nvPicPr>
          <p:cNvPr id="6" name="Picture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t="8568" r="-1044" b="4069"/>
          <a:stretch/>
        </p:blipFill>
        <p:spPr bwMode="auto">
          <a:xfrm>
            <a:off x="2149121" y="789709"/>
            <a:ext cx="9771337" cy="5278582"/>
          </a:xfrm>
          <a:prstGeom prst="rect">
            <a:avLst/>
          </a:prstGeom>
          <a:noFill/>
          <a:ln w="9525">
            <a:noFill/>
            <a:miter lim="800000"/>
            <a:headEnd/>
            <a:tailEnd/>
          </a:ln>
          <a:scene3d>
            <a:camera prst="perspectiveLeft"/>
            <a:lightRig rig="threePt" dir="t"/>
          </a:scene3d>
        </p:spPr>
      </p:pic>
    </p:spTree>
    <p:extLst>
      <p:ext uri="{BB962C8B-B14F-4D97-AF65-F5344CB8AC3E}">
        <p14:creationId xmlns:p14="http://schemas.microsoft.com/office/powerpoint/2010/main" val="2904407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0" y="5382203"/>
            <a:ext cx="12192000" cy="689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65372"/>
            <a:ext cx="3972129" cy="778213"/>
          </a:xfrm>
          <a:prstGeom prst="rect">
            <a:avLst/>
          </a:prstGeom>
          <a:ln>
            <a:noFill/>
          </a:ln>
          <a:effectLst>
            <a:outerShdw blurRad="1143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sz="3600" dirty="0" smtClean="0"/>
              <a:t>FirstNet Basics</a:t>
            </a:r>
            <a:endParaRPr lang="en-US" sz="3600" dirty="0"/>
          </a:p>
        </p:txBody>
      </p:sp>
      <p:sp>
        <p:nvSpPr>
          <p:cNvPr id="2" name="Rectangle 1"/>
          <p:cNvSpPr/>
          <p:nvPr/>
        </p:nvSpPr>
        <p:spPr>
          <a:xfrm>
            <a:off x="208476" y="1010840"/>
            <a:ext cx="3588355" cy="646331"/>
          </a:xfrm>
          <a:prstGeom prst="rect">
            <a:avLst/>
          </a:prstGeom>
        </p:spPr>
        <p:txBody>
          <a:bodyPr wrap="none">
            <a:spAutoFit/>
          </a:bodyPr>
          <a:lstStyle/>
          <a:p>
            <a:r>
              <a:rPr lang="en-US" sz="3600" b="1" dirty="0" smtClean="0"/>
              <a:t>National Timeline</a:t>
            </a:r>
            <a:endParaRPr lang="en-US" sz="3600" b="1" dirty="0"/>
          </a:p>
        </p:txBody>
      </p:sp>
      <p:sp>
        <p:nvSpPr>
          <p:cNvPr id="15" name="TextBox 14"/>
          <p:cNvSpPr txBox="1"/>
          <p:nvPr/>
        </p:nvSpPr>
        <p:spPr>
          <a:xfrm>
            <a:off x="89646" y="5472390"/>
            <a:ext cx="2304187" cy="584775"/>
          </a:xfrm>
          <a:prstGeom prst="rect">
            <a:avLst/>
          </a:prstGeom>
          <a:noFill/>
        </p:spPr>
        <p:txBody>
          <a:bodyPr wrap="square" rtlCol="0">
            <a:spAutoFit/>
          </a:bodyPr>
          <a:lstStyle/>
          <a:p>
            <a:r>
              <a:rPr lang="en-US" sz="3200" dirty="0" smtClean="0">
                <a:solidFill>
                  <a:schemeClr val="bg1"/>
                </a:solidFill>
              </a:rPr>
              <a:t>2014</a:t>
            </a:r>
          </a:p>
        </p:txBody>
      </p:sp>
      <p:sp>
        <p:nvSpPr>
          <p:cNvPr id="16" name="TextBox 15"/>
          <p:cNvSpPr txBox="1"/>
          <p:nvPr/>
        </p:nvSpPr>
        <p:spPr>
          <a:xfrm>
            <a:off x="3578153" y="5443762"/>
            <a:ext cx="2304187" cy="584775"/>
          </a:xfrm>
          <a:prstGeom prst="rect">
            <a:avLst/>
          </a:prstGeom>
          <a:noFill/>
        </p:spPr>
        <p:txBody>
          <a:bodyPr wrap="square" rtlCol="0">
            <a:spAutoFit/>
          </a:bodyPr>
          <a:lstStyle/>
          <a:p>
            <a:r>
              <a:rPr lang="en-US" sz="3200" dirty="0" smtClean="0">
                <a:solidFill>
                  <a:schemeClr val="bg1"/>
                </a:solidFill>
              </a:rPr>
              <a:t>2015</a:t>
            </a:r>
          </a:p>
        </p:txBody>
      </p:sp>
      <p:sp>
        <p:nvSpPr>
          <p:cNvPr id="17" name="TextBox 16"/>
          <p:cNvSpPr txBox="1"/>
          <p:nvPr/>
        </p:nvSpPr>
        <p:spPr>
          <a:xfrm>
            <a:off x="7994309" y="5467123"/>
            <a:ext cx="1274729" cy="584775"/>
          </a:xfrm>
          <a:prstGeom prst="rect">
            <a:avLst/>
          </a:prstGeom>
          <a:noFill/>
        </p:spPr>
        <p:txBody>
          <a:bodyPr wrap="square" rtlCol="0">
            <a:spAutoFit/>
          </a:bodyPr>
          <a:lstStyle/>
          <a:p>
            <a:r>
              <a:rPr lang="en-US" sz="3200" dirty="0" smtClean="0">
                <a:solidFill>
                  <a:schemeClr val="bg1"/>
                </a:solidFill>
              </a:rPr>
              <a:t>…</a:t>
            </a:r>
          </a:p>
        </p:txBody>
      </p:sp>
      <p:sp>
        <p:nvSpPr>
          <p:cNvPr id="29" name="Rectangle 28"/>
          <p:cNvSpPr/>
          <p:nvPr/>
        </p:nvSpPr>
        <p:spPr>
          <a:xfrm>
            <a:off x="5142089" y="1236120"/>
            <a:ext cx="3914948" cy="184575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Rectangle 30"/>
          <p:cNvSpPr/>
          <p:nvPr/>
        </p:nvSpPr>
        <p:spPr>
          <a:xfrm>
            <a:off x="6080995" y="87557"/>
            <a:ext cx="6020214" cy="2607253"/>
          </a:xfrm>
          <a:prstGeom prst="rect">
            <a:avLst/>
          </a:prstGeom>
          <a:ln w="25400">
            <a:solidFill>
              <a:schemeClr val="accent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57150" lvl="1" indent="-57150" algn="l" defTabSz="400050">
              <a:spcBef>
                <a:spcPct val="0"/>
              </a:spcBef>
              <a:buChar char="••"/>
            </a:pPr>
            <a:r>
              <a:rPr lang="en-US" sz="1500" dirty="0"/>
              <a:t> MD is </a:t>
            </a:r>
            <a:r>
              <a:rPr lang="en-US" sz="1500" dirty="0" smtClean="0"/>
              <a:t>working to be a national </a:t>
            </a:r>
            <a:r>
              <a:rPr lang="en-US" sz="1500" dirty="0"/>
              <a:t>l</a:t>
            </a:r>
            <a:r>
              <a:rPr lang="en-US" sz="1500" dirty="0" smtClean="0"/>
              <a:t>eader </a:t>
            </a:r>
            <a:r>
              <a:rPr lang="en-US" sz="1500" dirty="0"/>
              <a:t>in </a:t>
            </a:r>
            <a:r>
              <a:rPr lang="en-US" sz="1500" dirty="0" err="1"/>
              <a:t>FirstNet</a:t>
            </a:r>
            <a:r>
              <a:rPr lang="en-US" sz="1500" dirty="0"/>
              <a:t> Outreach</a:t>
            </a:r>
          </a:p>
          <a:p>
            <a:pPr marL="514350" lvl="2" indent="-57150" defTabSz="400050">
              <a:spcBef>
                <a:spcPct val="0"/>
              </a:spcBef>
              <a:buChar char="••"/>
            </a:pPr>
            <a:r>
              <a:rPr lang="en-US" sz="1500" kern="1200" dirty="0"/>
              <a:t> 1000+ Stakeholders reache</a:t>
            </a:r>
            <a:r>
              <a:rPr lang="en-US" sz="1500" dirty="0"/>
              <a:t>d</a:t>
            </a:r>
          </a:p>
          <a:p>
            <a:pPr marL="57150" lvl="1" indent="-57150" defTabSz="400050">
              <a:spcBef>
                <a:spcPct val="0"/>
              </a:spcBef>
              <a:buChar char="••"/>
            </a:pPr>
            <a:r>
              <a:rPr lang="en-US" sz="1500" kern="1200" dirty="0" smtClean="0"/>
              <a:t> </a:t>
            </a:r>
            <a:r>
              <a:rPr lang="en-US" sz="1500" dirty="0"/>
              <a:t>Hosted FEMA coverage workshop</a:t>
            </a:r>
          </a:p>
          <a:p>
            <a:pPr marL="57150" lvl="1" indent="-57150" algn="l" defTabSz="400050">
              <a:spcBef>
                <a:spcPct val="0"/>
              </a:spcBef>
              <a:buChar char="••"/>
            </a:pPr>
            <a:r>
              <a:rPr lang="en-US" sz="1500" dirty="0"/>
              <a:t> </a:t>
            </a:r>
            <a:r>
              <a:rPr lang="en-US" sz="1500" kern="1200" dirty="0"/>
              <a:t>3 regional technology forums</a:t>
            </a:r>
          </a:p>
          <a:p>
            <a:pPr marL="514350" lvl="2" indent="-57150" defTabSz="400050">
              <a:spcBef>
                <a:spcPct val="0"/>
              </a:spcBef>
              <a:buChar char="••"/>
            </a:pPr>
            <a:r>
              <a:rPr lang="en-US" sz="1500" kern="1200" dirty="0"/>
              <a:t> 200+ attendees</a:t>
            </a:r>
          </a:p>
          <a:p>
            <a:pPr marL="57150" lvl="1" indent="-57150" algn="l" defTabSz="400050">
              <a:spcBef>
                <a:spcPct val="0"/>
              </a:spcBef>
              <a:buChar char="••"/>
            </a:pPr>
            <a:r>
              <a:rPr lang="en-US" sz="1500" kern="1200" dirty="0"/>
              <a:t> Established a website, used as the national depository for </a:t>
            </a:r>
            <a:r>
              <a:rPr lang="en-US" sz="1500" kern="1200" dirty="0" err="1"/>
              <a:t>FirstNet</a:t>
            </a:r>
            <a:r>
              <a:rPr lang="en-US" sz="1500" kern="1200" dirty="0"/>
              <a:t> resources</a:t>
            </a:r>
          </a:p>
          <a:p>
            <a:pPr marL="514350" lvl="2" indent="-57150" defTabSz="400050">
              <a:spcBef>
                <a:spcPct val="0"/>
              </a:spcBef>
              <a:buChar char="••"/>
            </a:pPr>
            <a:r>
              <a:rPr lang="en-US" sz="1500" kern="1200" dirty="0"/>
              <a:t> 1500+ page views since April</a:t>
            </a:r>
          </a:p>
          <a:p>
            <a:pPr marL="57150" lvl="1" indent="-57150" algn="l" defTabSz="400050">
              <a:spcBef>
                <a:spcPct val="0"/>
              </a:spcBef>
              <a:buChar char="••"/>
            </a:pPr>
            <a:r>
              <a:rPr lang="en-US" sz="1500" kern="1200" dirty="0"/>
              <a:t> Twitter @</a:t>
            </a:r>
            <a:r>
              <a:rPr lang="en-US" sz="1500" kern="1200" dirty="0" err="1"/>
              <a:t>MDInterOP</a:t>
            </a:r>
            <a:r>
              <a:rPr lang="en-US" sz="1500" kern="1200" dirty="0"/>
              <a:t> </a:t>
            </a:r>
          </a:p>
          <a:p>
            <a:pPr marL="514350" lvl="2" indent="-57150" defTabSz="400050">
              <a:spcBef>
                <a:spcPct val="0"/>
              </a:spcBef>
              <a:buChar char="••"/>
            </a:pPr>
            <a:r>
              <a:rPr lang="en-US" sz="1500" kern="1200" dirty="0"/>
              <a:t> 200+ followers</a:t>
            </a:r>
          </a:p>
          <a:p>
            <a:pPr marL="57150" lvl="1" indent="-57150" algn="l" defTabSz="400050">
              <a:spcBef>
                <a:spcPct val="0"/>
              </a:spcBef>
              <a:buChar char="••"/>
            </a:pPr>
            <a:r>
              <a:rPr lang="en-US" sz="1500" kern="1200" dirty="0"/>
              <a:t>LinkedIn </a:t>
            </a:r>
          </a:p>
        </p:txBody>
      </p:sp>
      <p:cxnSp>
        <p:nvCxnSpPr>
          <p:cNvPr id="35" name="Elbow Connector 34"/>
          <p:cNvCxnSpPr>
            <a:stCxn id="26" idx="3"/>
            <a:endCxn id="31" idx="1"/>
          </p:cNvCxnSpPr>
          <p:nvPr/>
        </p:nvCxnSpPr>
        <p:spPr>
          <a:xfrm flipV="1">
            <a:off x="1241739" y="1391184"/>
            <a:ext cx="4839256" cy="550664"/>
          </a:xfrm>
          <a:prstGeom prst="bentConnector3">
            <a:avLst>
              <a:gd name="adj1" fmla="val 76534"/>
            </a:avLst>
          </a:prstGeom>
          <a:ln w="19050"/>
        </p:spPr>
        <p:style>
          <a:lnRef idx="1">
            <a:schemeClr val="accent1"/>
          </a:lnRef>
          <a:fillRef idx="0">
            <a:schemeClr val="accent1"/>
          </a:fillRef>
          <a:effectRef idx="0">
            <a:schemeClr val="accent1"/>
          </a:effectRef>
          <a:fontRef idx="minor">
            <a:schemeClr val="tx1"/>
          </a:fontRef>
        </p:style>
      </p:cxnSp>
      <p:sp>
        <p:nvSpPr>
          <p:cNvPr id="43" name="Bent-Up Arrow 42"/>
          <p:cNvSpPr/>
          <p:nvPr/>
        </p:nvSpPr>
        <p:spPr>
          <a:xfrm rot="5400000">
            <a:off x="217346" y="2151372"/>
            <a:ext cx="1023480" cy="1025305"/>
          </a:xfrm>
          <a:prstGeom prst="bentUpArrow">
            <a:avLst>
              <a:gd name="adj1" fmla="val 32840"/>
              <a:gd name="adj2" fmla="val 28758"/>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4" name="Rectangle 43"/>
          <p:cNvSpPr/>
          <p:nvPr/>
        </p:nvSpPr>
        <p:spPr>
          <a:xfrm>
            <a:off x="6080995" y="2703857"/>
            <a:ext cx="6020214" cy="807175"/>
          </a:xfrm>
          <a:prstGeom prst="rect">
            <a:avLst/>
          </a:prstGeom>
          <a:ln w="25400">
            <a:solidFill>
              <a:schemeClr val="accent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endParaRPr lang="en-US" sz="1500" kern="1200" dirty="0" smtClean="0"/>
          </a:p>
          <a:p>
            <a:pPr marL="57150" lvl="1" indent="-57150" algn="l" defTabSz="400050">
              <a:lnSpc>
                <a:spcPct val="90000"/>
              </a:lnSpc>
              <a:spcBef>
                <a:spcPct val="0"/>
              </a:spcBef>
              <a:spcAft>
                <a:spcPct val="15000"/>
              </a:spcAft>
              <a:buChar char="••"/>
            </a:pPr>
            <a:r>
              <a:rPr lang="en-US" sz="1500" dirty="0" smtClean="0"/>
              <a:t>MD has completed its Initial Consultation Package for </a:t>
            </a:r>
            <a:r>
              <a:rPr lang="en-US" sz="1500" dirty="0" err="1" smtClean="0"/>
              <a:t>FirstNet</a:t>
            </a:r>
            <a:endParaRPr lang="en-US" sz="1500" dirty="0"/>
          </a:p>
          <a:p>
            <a:pPr marL="57150" lvl="1" indent="-57150" algn="l" defTabSz="400050">
              <a:lnSpc>
                <a:spcPct val="90000"/>
              </a:lnSpc>
              <a:spcBef>
                <a:spcPct val="0"/>
              </a:spcBef>
              <a:spcAft>
                <a:spcPct val="15000"/>
              </a:spcAft>
              <a:buChar char="••"/>
            </a:pPr>
            <a:r>
              <a:rPr lang="en-US" sz="1500" kern="1200" dirty="0" smtClean="0"/>
              <a:t>MD has created a state-of-the-art survey tool to collect Stakeholder data</a:t>
            </a:r>
          </a:p>
          <a:p>
            <a:pPr marL="57150" lvl="1" indent="-57150" algn="l" defTabSz="400050">
              <a:lnSpc>
                <a:spcPct val="90000"/>
              </a:lnSpc>
              <a:spcBef>
                <a:spcPct val="0"/>
              </a:spcBef>
              <a:spcAft>
                <a:spcPct val="15000"/>
              </a:spcAft>
              <a:buChar char="••"/>
            </a:pPr>
            <a:endParaRPr lang="en-US" sz="1500" kern="1200" dirty="0"/>
          </a:p>
        </p:txBody>
      </p:sp>
      <p:grpSp>
        <p:nvGrpSpPr>
          <p:cNvPr id="25" name="Group 24"/>
          <p:cNvGrpSpPr/>
          <p:nvPr/>
        </p:nvGrpSpPr>
        <p:grpSpPr>
          <a:xfrm>
            <a:off x="154868" y="1624519"/>
            <a:ext cx="1086871" cy="594685"/>
            <a:chOff x="356124" y="558828"/>
            <a:chExt cx="1086871" cy="513393"/>
          </a:xfrm>
        </p:grpSpPr>
        <p:sp>
          <p:nvSpPr>
            <p:cNvPr id="26" name="Rounded Rectangle 25"/>
            <p:cNvSpPr/>
            <p:nvPr/>
          </p:nvSpPr>
          <p:spPr>
            <a:xfrm>
              <a:off x="356124" y="593337"/>
              <a:ext cx="1086871" cy="478884"/>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379505" y="558828"/>
              <a:ext cx="1040109" cy="4900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kern="1200" dirty="0" smtClean="0"/>
                <a:t>Outreach</a:t>
              </a:r>
              <a:endParaRPr lang="en-US" kern="1200" dirty="0"/>
            </a:p>
          </p:txBody>
        </p:sp>
      </p:grpSp>
      <p:cxnSp>
        <p:nvCxnSpPr>
          <p:cNvPr id="51" name="Elbow Connector 50"/>
          <p:cNvCxnSpPr>
            <a:stCxn id="41" idx="3"/>
            <a:endCxn id="44" idx="1"/>
          </p:cNvCxnSpPr>
          <p:nvPr/>
        </p:nvCxnSpPr>
        <p:spPr>
          <a:xfrm>
            <a:off x="2437187" y="2904937"/>
            <a:ext cx="3643808" cy="202508"/>
          </a:xfrm>
          <a:prstGeom prst="bentConnector3">
            <a:avLst>
              <a:gd name="adj1" fmla="val 68687"/>
            </a:avLst>
          </a:prstGeom>
          <a:ln w="19050"/>
        </p:spPr>
        <p:style>
          <a:lnRef idx="1">
            <a:schemeClr val="accent1"/>
          </a:lnRef>
          <a:fillRef idx="0">
            <a:schemeClr val="accent1"/>
          </a:fillRef>
          <a:effectRef idx="0">
            <a:schemeClr val="accent1"/>
          </a:effectRef>
          <a:fontRef idx="minor">
            <a:schemeClr val="tx1"/>
          </a:fontRef>
        </p:style>
      </p:cxnSp>
      <p:sp>
        <p:nvSpPr>
          <p:cNvPr id="66" name="Bent-Up Arrow 65"/>
          <p:cNvSpPr/>
          <p:nvPr/>
        </p:nvSpPr>
        <p:spPr>
          <a:xfrm rot="5400000">
            <a:off x="1329694" y="3123433"/>
            <a:ext cx="927476" cy="1175643"/>
          </a:xfrm>
          <a:prstGeom prst="bentUpArrow">
            <a:avLst>
              <a:gd name="adj1" fmla="val 32840"/>
              <a:gd name="adj2" fmla="val 30551"/>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40" name="Group 39"/>
          <p:cNvGrpSpPr/>
          <p:nvPr/>
        </p:nvGrpSpPr>
        <p:grpSpPr>
          <a:xfrm>
            <a:off x="1229161" y="2604801"/>
            <a:ext cx="1208026" cy="600271"/>
            <a:chOff x="2678770" y="1875157"/>
            <a:chExt cx="1086871" cy="511659"/>
          </a:xfrm>
        </p:grpSpPr>
        <p:sp>
          <p:nvSpPr>
            <p:cNvPr id="41" name="Rounded Rectangle 40"/>
            <p:cNvSpPr/>
            <p:nvPr/>
          </p:nvSpPr>
          <p:spPr>
            <a:xfrm>
              <a:off x="2678770" y="1875157"/>
              <a:ext cx="1086871" cy="511659"/>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Rounded Rectangle 4"/>
            <p:cNvSpPr/>
            <p:nvPr/>
          </p:nvSpPr>
          <p:spPr>
            <a:xfrm>
              <a:off x="2703752" y="1900139"/>
              <a:ext cx="1036907" cy="4616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kern="1200" dirty="0" smtClean="0"/>
                <a:t>Data </a:t>
              </a:r>
              <a:r>
                <a:rPr lang="en-US" dirty="0"/>
                <a:t>Collection</a:t>
              </a:r>
            </a:p>
          </p:txBody>
        </p:sp>
      </p:grpSp>
      <p:sp>
        <p:nvSpPr>
          <p:cNvPr id="67" name="Rectangle 66"/>
          <p:cNvSpPr/>
          <p:nvPr/>
        </p:nvSpPr>
        <p:spPr>
          <a:xfrm>
            <a:off x="6080995" y="3529354"/>
            <a:ext cx="6020214" cy="834365"/>
          </a:xfrm>
          <a:prstGeom prst="rect">
            <a:avLst/>
          </a:prstGeom>
          <a:ln w="25400">
            <a:solidFill>
              <a:schemeClr val="accent1"/>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endParaRPr lang="en-US" sz="1500" kern="1200" dirty="0" smtClean="0"/>
          </a:p>
          <a:p>
            <a:pPr marL="57150" lvl="1" indent="-57150" algn="l" defTabSz="400050">
              <a:lnSpc>
                <a:spcPct val="90000"/>
              </a:lnSpc>
              <a:spcBef>
                <a:spcPct val="0"/>
              </a:spcBef>
              <a:spcAft>
                <a:spcPct val="15000"/>
              </a:spcAft>
              <a:buChar char="••"/>
            </a:pPr>
            <a:r>
              <a:rPr lang="en-US" sz="1500" dirty="0" smtClean="0"/>
              <a:t> Referred to as “Consultation” </a:t>
            </a:r>
          </a:p>
          <a:p>
            <a:pPr marL="514350" lvl="2" indent="-57150" defTabSz="400050">
              <a:lnSpc>
                <a:spcPct val="90000"/>
              </a:lnSpc>
              <a:spcBef>
                <a:spcPct val="0"/>
              </a:spcBef>
              <a:spcAft>
                <a:spcPct val="15000"/>
              </a:spcAft>
              <a:buChar char="••"/>
            </a:pPr>
            <a:r>
              <a:rPr lang="en-US" sz="1500" dirty="0"/>
              <a:t> </a:t>
            </a:r>
            <a:r>
              <a:rPr lang="en-US" sz="1500" dirty="0" smtClean="0"/>
              <a:t>Iterative Process </a:t>
            </a:r>
          </a:p>
          <a:p>
            <a:pPr marL="514350" lvl="2" indent="-57150" defTabSz="400050">
              <a:lnSpc>
                <a:spcPct val="90000"/>
              </a:lnSpc>
              <a:spcBef>
                <a:spcPct val="0"/>
              </a:spcBef>
              <a:spcAft>
                <a:spcPct val="15000"/>
              </a:spcAft>
              <a:buChar char="••"/>
            </a:pPr>
            <a:r>
              <a:rPr lang="en-US" sz="1500" kern="1200" dirty="0" smtClean="0"/>
              <a:t> In MD </a:t>
            </a:r>
            <a:r>
              <a:rPr lang="en-US" sz="1500" dirty="0" smtClean="0"/>
              <a:t>– </a:t>
            </a:r>
            <a:r>
              <a:rPr lang="en-US" sz="1500" dirty="0"/>
              <a:t>Begins July 29, 2014</a:t>
            </a:r>
          </a:p>
          <a:p>
            <a:pPr marL="57150" lvl="1" indent="-57150" algn="l" defTabSz="400050">
              <a:lnSpc>
                <a:spcPct val="90000"/>
              </a:lnSpc>
              <a:spcBef>
                <a:spcPct val="0"/>
              </a:spcBef>
              <a:spcAft>
                <a:spcPct val="15000"/>
              </a:spcAft>
              <a:buChar char="••"/>
            </a:pPr>
            <a:endParaRPr lang="en-US" sz="1500" kern="1200" dirty="0"/>
          </a:p>
        </p:txBody>
      </p:sp>
      <p:cxnSp>
        <p:nvCxnSpPr>
          <p:cNvPr id="69" name="Elbow Connector 68"/>
          <p:cNvCxnSpPr>
            <a:stCxn id="64" idx="3"/>
            <a:endCxn id="67" idx="1"/>
          </p:cNvCxnSpPr>
          <p:nvPr/>
        </p:nvCxnSpPr>
        <p:spPr>
          <a:xfrm>
            <a:off x="3676301" y="3820799"/>
            <a:ext cx="2404694" cy="125738"/>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8924278">
            <a:off x="-267379" y="3442664"/>
            <a:ext cx="1801942" cy="461665"/>
          </a:xfrm>
          <a:prstGeom prst="rect">
            <a:avLst/>
          </a:prstGeom>
          <a:noFill/>
        </p:spPr>
        <p:txBody>
          <a:bodyPr wrap="square" rtlCol="0">
            <a:spAutoFit/>
          </a:bodyPr>
          <a:lstStyle/>
          <a:p>
            <a:r>
              <a:rPr lang="en-US" sz="2400" b="1" dirty="0" smtClean="0">
                <a:solidFill>
                  <a:schemeClr val="accent6"/>
                </a:solidFill>
              </a:rPr>
              <a:t>We are Here</a:t>
            </a:r>
          </a:p>
        </p:txBody>
      </p:sp>
      <p:sp>
        <p:nvSpPr>
          <p:cNvPr id="78" name="Bent-Up Arrow 77"/>
          <p:cNvSpPr/>
          <p:nvPr/>
        </p:nvSpPr>
        <p:spPr>
          <a:xfrm rot="5400000">
            <a:off x="2689390" y="3937368"/>
            <a:ext cx="976697" cy="1308810"/>
          </a:xfrm>
          <a:prstGeom prst="bentUpArrow">
            <a:avLst>
              <a:gd name="adj1" fmla="val 32840"/>
              <a:gd name="adj2" fmla="val 28444"/>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3" name="Group 62"/>
          <p:cNvGrpSpPr/>
          <p:nvPr/>
        </p:nvGrpSpPr>
        <p:grpSpPr>
          <a:xfrm>
            <a:off x="2457471" y="3507590"/>
            <a:ext cx="1218830" cy="626417"/>
            <a:chOff x="4603736" y="2626796"/>
            <a:chExt cx="1033897" cy="534352"/>
          </a:xfrm>
        </p:grpSpPr>
        <p:sp>
          <p:nvSpPr>
            <p:cNvPr id="64" name="Rounded Rectangle 63"/>
            <p:cNvSpPr/>
            <p:nvPr/>
          </p:nvSpPr>
          <p:spPr>
            <a:xfrm>
              <a:off x="4603736" y="2626796"/>
              <a:ext cx="1033897" cy="534352"/>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4"/>
            <p:cNvSpPr/>
            <p:nvPr/>
          </p:nvSpPr>
          <p:spPr>
            <a:xfrm>
              <a:off x="4629826" y="2652886"/>
              <a:ext cx="981717" cy="4821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kern="1200" dirty="0" smtClean="0"/>
                <a:t>Network Design</a:t>
              </a:r>
              <a:endParaRPr lang="en-US" kern="1200" dirty="0"/>
            </a:p>
          </p:txBody>
        </p:sp>
      </p:grpSp>
      <p:grpSp>
        <p:nvGrpSpPr>
          <p:cNvPr id="80" name="Group 79"/>
          <p:cNvGrpSpPr/>
          <p:nvPr/>
        </p:nvGrpSpPr>
        <p:grpSpPr>
          <a:xfrm>
            <a:off x="10025820" y="4454065"/>
            <a:ext cx="1324530" cy="718189"/>
            <a:chOff x="10135553" y="4893549"/>
            <a:chExt cx="1086871" cy="525117"/>
          </a:xfrm>
        </p:grpSpPr>
        <p:sp>
          <p:nvSpPr>
            <p:cNvPr id="81" name="Rounded Rectangle 80"/>
            <p:cNvSpPr/>
            <p:nvPr/>
          </p:nvSpPr>
          <p:spPr>
            <a:xfrm>
              <a:off x="10135553" y="4893549"/>
              <a:ext cx="1086871" cy="525117"/>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Rounded Rectangle 6"/>
            <p:cNvSpPr/>
            <p:nvPr/>
          </p:nvSpPr>
          <p:spPr>
            <a:xfrm>
              <a:off x="10161192" y="4919188"/>
              <a:ext cx="1035593" cy="4738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kern="1200" dirty="0" smtClean="0"/>
                <a:t>Operations</a:t>
              </a:r>
              <a:endParaRPr lang="en-US" kern="1200" dirty="0"/>
            </a:p>
          </p:txBody>
        </p:sp>
      </p:grpSp>
      <p:sp>
        <p:nvSpPr>
          <p:cNvPr id="86" name="Right Arrow 85"/>
          <p:cNvSpPr/>
          <p:nvPr/>
        </p:nvSpPr>
        <p:spPr>
          <a:xfrm>
            <a:off x="5037964" y="4504844"/>
            <a:ext cx="1863581" cy="585005"/>
          </a:xfrm>
          <a:prstGeom prst="rightArrow">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tlCol="0" anchor="ctr"/>
          <a:lstStyle/>
          <a:p>
            <a:pPr algn="ctr"/>
            <a:endParaRPr lang="en-US"/>
          </a:p>
        </p:txBody>
      </p:sp>
      <p:sp>
        <p:nvSpPr>
          <p:cNvPr id="87" name="Right Arrow 86"/>
          <p:cNvSpPr/>
          <p:nvPr/>
        </p:nvSpPr>
        <p:spPr>
          <a:xfrm>
            <a:off x="8174971" y="4499186"/>
            <a:ext cx="1863581" cy="585005"/>
          </a:xfrm>
          <a:prstGeom prst="rightArrow">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tlCol="0" anchor="ctr"/>
          <a:lstStyle/>
          <a:p>
            <a:pPr algn="ctr"/>
            <a:endParaRPr lang="en-US"/>
          </a:p>
        </p:txBody>
      </p:sp>
      <p:grpSp>
        <p:nvGrpSpPr>
          <p:cNvPr id="75" name="Group 74"/>
          <p:cNvGrpSpPr/>
          <p:nvPr/>
        </p:nvGrpSpPr>
        <p:grpSpPr>
          <a:xfrm>
            <a:off x="3835108" y="4451782"/>
            <a:ext cx="1218831" cy="660592"/>
            <a:chOff x="6460521" y="3315272"/>
            <a:chExt cx="1086871" cy="516535"/>
          </a:xfrm>
        </p:grpSpPr>
        <p:sp>
          <p:nvSpPr>
            <p:cNvPr id="76" name="Rounded Rectangle 75"/>
            <p:cNvSpPr/>
            <p:nvPr/>
          </p:nvSpPr>
          <p:spPr>
            <a:xfrm>
              <a:off x="6460521" y="3315272"/>
              <a:ext cx="1086871" cy="516535"/>
            </a:xfrm>
            <a:prstGeom prst="roundRect">
              <a:avLst>
                <a:gd name="adj" fmla="val 1667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7" name="Rounded Rectangle 4"/>
            <p:cNvSpPr/>
            <p:nvPr/>
          </p:nvSpPr>
          <p:spPr>
            <a:xfrm>
              <a:off x="6485741" y="3340492"/>
              <a:ext cx="1036431" cy="4660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kern="1200" dirty="0" smtClean="0"/>
                <a:t>Offer to Governor</a:t>
              </a:r>
              <a:endParaRPr lang="en-US" kern="1200" dirty="0"/>
            </a:p>
          </p:txBody>
        </p:sp>
      </p:grpSp>
      <p:grpSp>
        <p:nvGrpSpPr>
          <p:cNvPr id="79" name="Group 78"/>
          <p:cNvGrpSpPr/>
          <p:nvPr/>
        </p:nvGrpSpPr>
        <p:grpSpPr>
          <a:xfrm>
            <a:off x="6872601" y="4451782"/>
            <a:ext cx="1334557" cy="699371"/>
            <a:chOff x="8307515" y="4215073"/>
            <a:chExt cx="1086871" cy="482780"/>
          </a:xfrm>
        </p:grpSpPr>
        <p:sp>
          <p:nvSpPr>
            <p:cNvPr id="83" name="Rounded Rectangle 82"/>
            <p:cNvSpPr/>
            <p:nvPr/>
          </p:nvSpPr>
          <p:spPr>
            <a:xfrm>
              <a:off x="8307515" y="4215073"/>
              <a:ext cx="1086871" cy="482780"/>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Rounded Rectangle 4"/>
            <p:cNvSpPr/>
            <p:nvPr/>
          </p:nvSpPr>
          <p:spPr>
            <a:xfrm>
              <a:off x="8331087" y="4238645"/>
              <a:ext cx="1039727" cy="4356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kern="1200" dirty="0" smtClean="0"/>
                <a:t>Rollout</a:t>
              </a:r>
              <a:endParaRPr lang="en-US" kern="1200" dirty="0"/>
            </a:p>
          </p:txBody>
        </p:sp>
      </p:grpSp>
      <p:sp>
        <p:nvSpPr>
          <p:cNvPr id="3" name="Oval 2"/>
          <p:cNvSpPr/>
          <p:nvPr/>
        </p:nvSpPr>
        <p:spPr>
          <a:xfrm>
            <a:off x="441094" y="2597038"/>
            <a:ext cx="548777" cy="568579"/>
          </a:xfrm>
          <a:prstGeom prst="ellipse">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5-Point Star 4"/>
          <p:cNvSpPr/>
          <p:nvPr/>
        </p:nvSpPr>
        <p:spPr>
          <a:xfrm>
            <a:off x="557720" y="2731182"/>
            <a:ext cx="333333" cy="283745"/>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792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AEB9193B76DF47912400ED4136A7FB" ma:contentTypeVersion="2" ma:contentTypeDescription="Create a new document." ma:contentTypeScope="" ma:versionID="5e8c4b92de04ceceaca846416663f8f0">
  <xsd:schema xmlns:xsd="http://www.w3.org/2001/XMLSchema" xmlns:xs="http://www.w3.org/2001/XMLSchema" xmlns:p="http://schemas.microsoft.com/office/2006/metadata/properties" xmlns:ns1="http://schemas.microsoft.com/sharepoint/v3" xmlns:ns2="8836db92-a012-4342-ad02-4fe0d02b655a" targetNamespace="http://schemas.microsoft.com/office/2006/metadata/properties" ma:root="true" ma:fieldsID="8fd31f9fb3426d84bf5324a9af2a2f83" ns1:_="" ns2:_="">
    <xsd:import namespace="http://schemas.microsoft.com/sharepoint/v3"/>
    <xsd:import namespace="8836db92-a012-4342-ad02-4fe0d02b655a"/>
    <xsd:element name="properties">
      <xsd:complexType>
        <xsd:sequence>
          <xsd:element name="documentManagement">
            <xsd:complexType>
              <xsd:all>
                <xsd:element ref="ns1:PublishingStartDate" minOccurs="0"/>
                <xsd:element ref="ns1:PublishingExpirationDate"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836db92-a012-4342-ad02-4fe0d02b655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24045B44-200A-47FF-8841-C0DE55DB4A09}"/>
</file>

<file path=customXml/itemProps2.xml><?xml version="1.0" encoding="utf-8"?>
<ds:datastoreItem xmlns:ds="http://schemas.openxmlformats.org/officeDocument/2006/customXml" ds:itemID="{2D152ED3-9B37-4058-9677-487E8F65DD83}"/>
</file>

<file path=customXml/itemProps3.xml><?xml version="1.0" encoding="utf-8"?>
<ds:datastoreItem xmlns:ds="http://schemas.openxmlformats.org/officeDocument/2006/customXml" ds:itemID="{A412BA7B-0CB4-481A-92C3-D2D3E9631791}"/>
</file>

<file path=docProps/app.xml><?xml version="1.0" encoding="utf-8"?>
<Properties xmlns="http://schemas.openxmlformats.org/officeDocument/2006/extended-properties" xmlns:vt="http://schemas.openxmlformats.org/officeDocument/2006/docPropsVTypes">
  <Template/>
  <TotalTime>0</TotalTime>
  <Words>2338</Words>
  <Application>Microsoft Office PowerPoint</Application>
  <PresentationFormat>Widescreen</PresentationFormat>
  <Paragraphs>413</Paragraphs>
  <Slides>40</Slides>
  <Notes>27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ＭＳ Ｐゴシック</vt:lpstr>
      <vt:lpstr>Arial</vt:lpstr>
      <vt:lpstr>Arial Narrow</vt:lpstr>
      <vt:lpstr>Calibri</vt:lpstr>
      <vt:lpstr>Calibri Light</vt:lpstr>
      <vt:lpstr>Segoe UI</vt:lpstr>
      <vt:lpstr>Times New Roman</vt:lpstr>
      <vt:lpstr>Wingdings</vt:lpstr>
      <vt:lpstr>ヒラギノ角ゴ Pro W3</vt:lpstr>
      <vt:lpstr>1_Office Theme</vt:lpstr>
      <vt:lpstr>PowerPoint Presentation</vt:lpstr>
      <vt:lpstr>Maryland is the FIRST State to have our Initial Consultation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Disclaimer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FirstNet Consultation Prep Pack</dc:title>
  <dc:creator/>
  <cp:keywords>Public Safety Sensitive</cp:keywords>
  <cp:lastModifiedBy/>
  <cp:revision>2</cp:revision>
  <dcterms:created xsi:type="dcterms:W3CDTF">2014-07-10T19:19:39Z</dcterms:created>
  <dcterms:modified xsi:type="dcterms:W3CDTF">2014-08-21T21:13:41Z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0x0101007CAEB9193B76DF47912400ED4136A7FB</vt:lpwstr>
  </property>
</Properties>
</file>